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fc6deab74_0_340:notes"/>
          <p:cNvSpPr/>
          <p:nvPr>
            <p:ph idx="2" type="sldImg"/>
          </p:nvPr>
        </p:nvSpPr>
        <p:spPr>
          <a:xfrm>
            <a:off x="2547047" y="857250"/>
            <a:ext cx="4050000" cy="23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17fc6deab74_0_3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-317500" lvl="0" marL="3175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Hello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everyone! Thanks for coming to my talk. </a:t>
            </a:r>
            <a:endParaRPr/>
          </a:p>
          <a:p>
            <a:pPr indent="-317500" lvl="0" marL="3175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It is my great pleasure to present our work on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Neighborhood-Aware Scalable Temporal Network Representation Learning, which got the best paper award at the LoG conference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175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My name is Yuhong Luo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7fc6deab74_0_340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a5d2ea80ba_0_387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1a5d2ea80ba_0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50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There is one recent work called CAWN </a:t>
            </a:r>
            <a:r>
              <a:rPr lang="en" sz="1700"/>
              <a:t>that captures such structural features </a:t>
            </a:r>
            <a:r>
              <a:rPr lang="en" sz="1700">
                <a:solidFill>
                  <a:schemeClr val="dk1"/>
                </a:solidFill>
              </a:rPr>
              <a:t>on temporal networks.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However, there is a huge computational overhead with CAWN.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Essentially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, for each queried node pair say u</a:t>
            </a:r>
            <a:r>
              <a:rPr lang="en" sz="1700"/>
              <a:t> and v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, we need to sample multip</a:t>
            </a:r>
            <a:r>
              <a:rPr lang="en" sz="1700"/>
              <a:t>le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700"/>
              <a:t>random 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walks for both u and v </a:t>
            </a:r>
            <a:r>
              <a:rPr lang="en" sz="1700"/>
              <a:t>based on historical events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We further need to 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compute relative positional encoding online</a:t>
            </a:r>
            <a:r>
              <a:rPr lang="en" sz="1700"/>
              <a:t>, which is the key design that can represents the structural feature such as the u,a,v.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Both of these operations </a:t>
            </a:r>
            <a:r>
              <a:rPr lang="en" sz="1700"/>
              <a:t>are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time consuming.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 sz="1700"/>
          </a:p>
        </p:txBody>
      </p:sp>
      <p:sp>
        <p:nvSpPr>
          <p:cNvPr id="276" name="Google Shape;276;g1a5d2ea80ba_0_387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a5d2ea80ba_0_6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1a5d2ea80ba_0_6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/>
              <a:t>60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strike="noStrike">
                <a:latin typeface="Arial"/>
                <a:ea typeface="Arial"/>
                <a:cs typeface="Arial"/>
                <a:sym typeface="Arial"/>
              </a:rPr>
              <a:t>Now we introduce our approach</a:t>
            </a:r>
            <a:r>
              <a:rPr lang="en" sz="1800"/>
              <a:t>, Neighborhood-Aware Temporal Network or NAT in short, that solves the effectiveness and the scalability issue simultaneously.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/>
              <a:t>Overall, it has two novel designs.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/>
              <a:t>First, it adopts dictionary-type node representations. which can </a:t>
            </a:r>
            <a:r>
              <a:rPr lang="en" sz="1800">
                <a:solidFill>
                  <a:schemeClr val="dk1"/>
                </a:solidFill>
              </a:rPr>
              <a:t>construct structural features efficiently, while </a:t>
            </a:r>
            <a:r>
              <a:rPr lang="en" sz="1800"/>
              <a:t>avoiding the expensive neighbor or walk sampling as commonly used in previous methods.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/>
              <a:t>Secondly, it maintains those dictionary representations with a scalable data structure named neighborhood cache or N-Cache.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/>
              <a:t>We won’t get into much detail about N-cache as it is more involved. If you are interested, please check our paper or come to the poster session to discuss more.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Next, we will introduce the first design and see how it achieves these goals.</a:t>
            </a:r>
            <a:endParaRPr sz="1800"/>
          </a:p>
        </p:txBody>
      </p:sp>
      <p:sp>
        <p:nvSpPr>
          <p:cNvPr id="292" name="Google Shape;292;g1a5d2ea80ba_0_6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a5d2ea80ba_0_492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1a5d2ea80ba_0_4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The key idea behind </a:t>
            </a:r>
            <a:r>
              <a:rPr lang="en" sz="1700">
                <a:solidFill>
                  <a:schemeClr val="dk1"/>
                </a:solidFill>
              </a:rPr>
              <a:t>the dictionary-typed representation</a:t>
            </a:r>
            <a:r>
              <a:rPr lang="en" sz="1700"/>
              <a:t> is as follows.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any previous works track a long vector representation for each node in the memory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Here, we do</a:t>
            </a:r>
            <a:r>
              <a:rPr lang="en" sz="1700"/>
              <a:t>n’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t use such a long vector representation any more.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Instead, we adopt a dictionary-type node representation.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Such a dictionary records a down-sampled historical neighborhood of a certain node.  </a:t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To better understand it, we use this toy example again. Suppose the timestamp now is t3, in this dictionary for node u, the keys are down-sampled neighbors around node u,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Here, a is a node in the first hop neighborhood of node u. </a:t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v and b are nodes in the second hop neighborhoods of node u, and etc.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The values of these keys are short vector representations, with some physical meaning. Take this vector with key a as an example. It </a:t>
            </a:r>
            <a:r>
              <a:rPr lang="en" sz="1700"/>
              <a:t>summarizes interactions in the past when a is the first hop neighbor of u.</a:t>
            </a:r>
            <a:b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lang="en" sz="1700"/>
              <a:t>T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his vector is not a representation of a single node, </a:t>
            </a:r>
            <a:r>
              <a:rPr lang="en" sz="1700"/>
              <a:t>not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" sz="1700"/>
              <a:t>not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a, It is actually a representation of this node pair</a:t>
            </a:r>
            <a:r>
              <a:rPr lang="en" sz="1700"/>
              <a:t> (u,a)</a:t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Note that th</a:t>
            </a:r>
            <a:r>
              <a:rPr lang="en" sz="1700"/>
              <a:t>ese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vectors </a:t>
            </a:r>
            <a:r>
              <a:rPr lang="en" sz="1700"/>
              <a:t>are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not long, in </a:t>
            </a:r>
            <a:r>
              <a:rPr lang="en" sz="1700"/>
              <a:t>our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700"/>
              <a:t>experiment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, we often </a:t>
            </a:r>
            <a:r>
              <a:rPr lang="en" sz="1700"/>
              <a:t>use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a vector of length 2-</a:t>
            </a:r>
            <a:r>
              <a:rPr lang="en" sz="1700"/>
              <a:t>8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1700">
                <a:solidFill>
                  <a:schemeClr val="dk1"/>
                </a:solidFill>
              </a:rPr>
              <a:t>So, the overall memory cost is comparable to previous methods.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# 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The size of the dictionary is not large either, we typically </a:t>
            </a:r>
            <a:r>
              <a:rPr lang="en" sz="1700"/>
              <a:t>keep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less than 32</a:t>
            </a:r>
            <a:r>
              <a:rPr lang="en" sz="1700"/>
              <a:t> neighbors in total for each node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# which we typically call node embedding or node representation. It encodes all temporal and spatial features of a node.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a5d2ea80ba_0_492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a5d2ea80ba_0_878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1a5d2ea80ba_0_8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How can the dictionary representations help us constructs structural features while being computationally efficient?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Let’s use an example to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understand</a:t>
            </a:r>
            <a:r>
              <a:rPr lang="en" sz="1700"/>
              <a:t> how it works.</a:t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1a5d2ea80ba_0_878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7fe7c4eac6_0_644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17fe7c4eac6_0_6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uppose now we have </a:t>
            </a:r>
            <a:r>
              <a:rPr lang="en" sz="1700"/>
              <a:t>the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700"/>
              <a:t>dictionary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representations for all nodes and we want to </a:t>
            </a:r>
            <a:r>
              <a:rPr lang="en" sz="1700"/>
              <a:t>predict whether 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node u will connect with node v at time t3. </a:t>
            </a:r>
            <a:r>
              <a:rPr lang="en" sz="1700">
                <a:solidFill>
                  <a:schemeClr val="dk1"/>
                </a:solidFill>
              </a:rPr>
              <a:t>We don’t need to sample neighboring nodes anymore. Instead, we join </a:t>
            </a:r>
            <a:r>
              <a:rPr lang="en" sz="1700">
                <a:solidFill>
                  <a:schemeClr val="dk1"/>
                </a:solidFill>
              </a:rPr>
              <a:t>their representations in the </a:t>
            </a:r>
            <a:r>
              <a:rPr lang="en" sz="1700">
                <a:solidFill>
                  <a:schemeClr val="dk1"/>
                </a:solidFill>
              </a:rPr>
              <a:t>dictionaries of u and v corresponding to same keys.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Here, we capture the structural feature through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relative positional encoding</a:t>
            </a:r>
            <a:r>
              <a:rPr lang="en" sz="1700"/>
              <a:t>.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700"/>
              <a:t>F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or node a as an example, because it appears in the first hops of </a:t>
            </a:r>
            <a:r>
              <a:rPr lang="en" sz="1700"/>
              <a:t>both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dictionaries, we just aggregate two </a:t>
            </a:r>
            <a:r>
              <a:rPr lang="en" sz="1700">
                <a:solidFill>
                  <a:schemeClr val="dk1"/>
                </a:solidFill>
              </a:rPr>
              <a:t>(0,1,0) 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vectors as the relative positions.</a:t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(0,1,0) </a:t>
            </a:r>
            <a:r>
              <a:rPr lang="en" sz="1700"/>
              <a:t>d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enotes the </a:t>
            </a:r>
            <a:r>
              <a:rPr lang="en" sz="1700"/>
              <a:t>appearance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700"/>
              <a:t>in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the first hop. This aggregation indicates that a is a common neighbor of u and v</a:t>
            </a:r>
            <a:r>
              <a:rPr lang="en" sz="1700">
                <a:solidFill>
                  <a:schemeClr val="dk1"/>
                </a:solidFill>
              </a:rPr>
              <a:t>.</a:t>
            </a:r>
            <a:b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17fe7c4eac6_0_644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7fe7c4eac6_0_687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17fe7c4eac6_0_6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 It is capable of encodes the structural features of the neighborhood u,a and v as mentioned previously.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# We call this joint neighborhood structural features between u and v.</a:t>
            </a:r>
            <a:b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7fe7c4eac6_0_687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a5d2ea80ba_0_898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1a5d2ea80ba_0_8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Besides relative positional encoding, we also aggregate the values or the short vector representations according to the keys.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This operation </a:t>
            </a:r>
            <a:r>
              <a:rPr lang="en" sz="1700"/>
              <a:t>works like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traditional vector representations.</a:t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We can do similar operations for all nodes with keys in the dictionaries in parallel.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1a5d2ea80ba_0_898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a5d2ea80ba_0_918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1a5d2ea80ba_0_9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One important </a:t>
            </a:r>
            <a:r>
              <a:rPr lang="en" sz="1700"/>
              <a:t>note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here is that dictionary representations essentially combine structural feature construction based on the keys and traditional vector representations based on the values.</a:t>
            </a:r>
            <a:endParaRPr/>
          </a:p>
        </p:txBody>
      </p:sp>
      <p:sp>
        <p:nvSpPr>
          <p:cNvPr id="399" name="Google Shape;399;g1a5d2ea80ba_0_918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a5d2ea80ba_0_939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1a5d2ea80ba_0_9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With these two aggregated representations for all nodes, we combine them together to make the final prediction.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Overall, we can see that when doing inference, NAT avoids </a:t>
            </a:r>
            <a:r>
              <a:rPr lang="en" sz="1700"/>
              <a:t>the expensive neighbor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sampling.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Moreover, 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the computation of relative positional encodings and </a:t>
            </a:r>
            <a:r>
              <a:rPr lang="en" sz="1700">
                <a:solidFill>
                  <a:schemeClr val="dk1"/>
                </a:solidFill>
              </a:rPr>
              <a:t>aggregation of 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short vector representations are </a:t>
            </a:r>
            <a:r>
              <a:rPr lang="en" sz="1700"/>
              <a:t>done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 in parallel, which saves a lot of time. </a:t>
            </a:r>
            <a:endParaRPr/>
          </a:p>
        </p:txBody>
      </p:sp>
      <p:sp>
        <p:nvSpPr>
          <p:cNvPr id="421" name="Google Shape;421;g1a5d2ea80ba_0_939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90c630dc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2090c630dc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/>
              <a:t>So, we know that the dictionary representations are useful. But how do we store and update these representations efficiently?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/>
              <a:t>We </a:t>
            </a:r>
            <a:r>
              <a:rPr lang="en" sz="1800"/>
              <a:t>introduce</a:t>
            </a:r>
            <a:r>
              <a:rPr lang="en" sz="1800"/>
              <a:t> Neighborhood Caches (N-Caches) that maintains these </a:t>
            </a:r>
            <a:r>
              <a:rPr lang="en" sz="1800"/>
              <a:t>representations</a:t>
            </a:r>
            <a:r>
              <a:rPr lang="en" sz="1800"/>
              <a:t> in a scalable way.</a:t>
            </a:r>
            <a:endParaRPr sz="1800"/>
          </a:p>
        </p:txBody>
      </p:sp>
      <p:sp>
        <p:nvSpPr>
          <p:cNvPr id="441" name="Google Shape;441;g2090c630dc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7fe7c4eac6_0_438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17fe7c4eac6_0_4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-317500" lvl="0" marL="3175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joint work with professor Pan Li of Purdue University during my summer internship.</a:t>
            </a:r>
            <a:endParaRPr/>
          </a:p>
        </p:txBody>
      </p:sp>
      <p:sp>
        <p:nvSpPr>
          <p:cNvPr id="138" name="Google Shape;138;g17fe7c4eac6_0_438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090c630dc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090c630dc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let’s consider what we want to achieve from the storage </a:t>
            </a:r>
            <a:r>
              <a:rPr lang="en"/>
              <a:t>perspective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ensure the memory </a:t>
            </a:r>
            <a:r>
              <a:rPr lang="en"/>
              <a:t>size</a:t>
            </a:r>
            <a:r>
              <a:rPr lang="en"/>
              <a:t> is </a:t>
            </a:r>
            <a:r>
              <a:rPr lang="en"/>
              <a:t>maintainable, w</a:t>
            </a:r>
            <a:r>
              <a:rPr lang="en"/>
              <a:t>e want to set a size limit for the dictionary representations. We already use short vector for the representations. To further control the size, we only stores the dictionary representations for a subset of neighbors.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Secondly, because </a:t>
            </a:r>
            <a:r>
              <a:rPr lang="en">
                <a:solidFill>
                  <a:schemeClr val="dk1"/>
                </a:solidFill>
              </a:rPr>
              <a:t>the dictionary representation is a summarization of past interactions between two nodes, when new links come in, </a:t>
            </a:r>
            <a:r>
              <a:rPr lang="en"/>
              <a:t>we need </a:t>
            </a:r>
            <a:r>
              <a:rPr lang="en">
                <a:solidFill>
                  <a:schemeClr val="dk1"/>
                </a:solidFill>
              </a:rPr>
              <a:t>random</a:t>
            </a:r>
            <a:r>
              <a:rPr lang="en"/>
              <a:t> access and update to the dictionary representations efficiently.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that, we use hashing on the neighbor node IDs.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we have to process a batch of nodes at a time, so parallelism is </a:t>
            </a:r>
            <a:r>
              <a:rPr lang="en"/>
              <a:t>important and we use GPU implementation to achieve that.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090c630dc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090c630dc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Given these 3 ideas, we introduce a </a:t>
            </a:r>
            <a:r>
              <a:rPr lang="en">
                <a:solidFill>
                  <a:schemeClr val="dk1"/>
                </a:solidFill>
              </a:rPr>
              <a:t>data structure</a:t>
            </a:r>
            <a:r>
              <a:rPr lang="en"/>
              <a:t> called N-cache that is essentially a </a:t>
            </a:r>
            <a:r>
              <a:rPr lang="en">
                <a:solidFill>
                  <a:schemeClr val="dk1"/>
                </a:solidFill>
              </a:rPr>
              <a:t>GPU hash table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right is an example of N-cache for node u.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090c630dc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090c630dc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90c630dc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90c630dc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keep track of Neighbor IDs as the keys and the dictionary representations as values.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090c630dc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090c630dc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introduce hyperparameters to control the size of the N-caches. M1 for the first hop and M2 for the second hop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090c630dc7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090c630dc7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apply hashing on the neighbor IDs. Given a node ID, we apply a hash function to locate the index where the neighbor should belong to. Next, we </a:t>
            </a:r>
            <a:r>
              <a:rPr lang="en"/>
              <a:t>will</a:t>
            </a:r>
            <a:r>
              <a:rPr lang="en"/>
              <a:t> use an example to walk through how to update the dictionaries and how to handle hash collisions.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090c630dc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2090c630dc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let’s consider this example again. Given that we know u and v connects at t3. Now, we want to use this information to update the N-caches of u. We update the 0-hop, 1-hop and 2-hop N-caches respectively.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090c630dc7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090c630dc7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0-hop, it is pretty straight forward. it is essentially a node representation. We update it </a:t>
            </a:r>
            <a:r>
              <a:rPr lang="en"/>
              <a:t>with an RNN. For input, we use the 0-hop representation of the opposing node and the </a:t>
            </a:r>
            <a:r>
              <a:rPr lang="en"/>
              <a:t>features associated with the new link.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090c630dc7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090c630dc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hop is relatively more complicated. Basically, it follows these steps.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we use another RNN to produce the new dictionary representation Zuv when v is the first hop neighbor of 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that, we apply the hash function on v. If that position is empty, or it is already occupied by v, then we insert the new dictionary representation.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Otherwise, it is a collision. In that case, we flip a coin and replace the occupants randomly. If we favor new links, then the probability of replace should be higher.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090c630dc7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090c630dc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hop is very similar. Except that we don’t need to calculate the representation anymore. In this example, a is a second hop neighbor of u and also a first hop neighbor of v. To update the 2-nd hop n-cache, for simplicity, we just use the first hop </a:t>
            </a:r>
            <a:r>
              <a:rPr lang="en"/>
              <a:t>representation</a:t>
            </a:r>
            <a:r>
              <a:rPr lang="en"/>
              <a:t> Zva.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rest of the hashing and replacement are the same as the first hop update.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Notice that all of these updates are performed in GPU. So we update for all nodes in the same minibatch in parallel.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7fc6deab74_0_458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17fc6deab74_0_4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Okay, since this is the temporal graph reading group, I guess I don’t need to emphasize on the importance temporal networks. But just to recap, temporal network is a type of more complex network that evolves over time. </a:t>
            </a:r>
            <a:r>
              <a:rPr lang="en">
                <a:solidFill>
                  <a:schemeClr val="dk1"/>
                </a:solidFill>
              </a:rPr>
              <a:t>Temporal networks</a:t>
            </a:r>
            <a:r>
              <a:rPr lang="en"/>
              <a:t> are widely used to model data in interactive systems,</a:t>
            </a:r>
            <a:r>
              <a:rPr lang="en">
                <a:solidFill>
                  <a:schemeClr val="dk1"/>
                </a:solidFill>
              </a:rPr>
              <a:t> including email networks, social networks, an so 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1">
              <a:solidFill>
                <a:schemeClr val="dk1"/>
              </a:solidFill>
            </a:endParaRPr>
          </a:p>
          <a:p>
            <a:pPr indent="-158750" lvl="0" marL="165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0" name="Google Shape;150;g17fc6deab74_0_458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7fe7c4eac6_0_39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g17fe7c4eac6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we want to show some evaluation of the model. We consider two types of tasks in our experiment: inductive and transductive learning.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inductive setting splits nodes into two sets,</a:t>
            </a:r>
            <a:r>
              <a:rPr b="1" i="0" lang="en" sz="110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/>
              <a:t>the </a:t>
            </a:r>
            <a:r>
              <a:rPr lang="en"/>
              <a:t>“old” nodes and “new” nodes. </a:t>
            </a:r>
            <a:br>
              <a:rPr lang="en"/>
            </a:br>
            <a:r>
              <a:rPr lang="en"/>
              <a:t>During the training,</a:t>
            </a:r>
            <a:r>
              <a:rPr b="1" i="0" lang="en" sz="110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/>
              <a:t>we only see links between old nodes, and during the testing, we</a:t>
            </a:r>
            <a:r>
              <a:rPr lang="en"/>
              <a:t> predict links attached to the new nodes.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transductive setting is simpler. We train on all the links up to a certain point in time, and test on the rest.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Also, these are the datasets used for our evaluation. </a:t>
            </a:r>
            <a:br>
              <a:rPr lang="en"/>
            </a:br>
            <a:r>
              <a:rPr lang="en"/>
              <a:t>Note that here, we have a relatively large network wiki-talk with more than 1M nodes and 7M edges.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17fe7c4eac6_0_39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7fe7c4eac6_0_122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g17fe7c4eac6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L</a:t>
            </a:r>
            <a:r>
              <a:rPr lang="en">
                <a:solidFill>
                  <a:schemeClr val="dk1"/>
                </a:solidFill>
              </a:rPr>
              <a:t>et’s </a:t>
            </a:r>
            <a:r>
              <a:rPr lang="en"/>
              <a:t>f</a:t>
            </a:r>
            <a:r>
              <a:rPr lang="en"/>
              <a:t>irst see the prediction performance.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In almost all cases, NAT achieves the first place. </a:t>
            </a:r>
            <a:endParaRPr/>
          </a:p>
          <a:p>
            <a:pPr indent="-26035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Arial"/>
              <a:buChar char="•"/>
            </a:pPr>
            <a:r>
              <a:rPr lang="en" sz="1300">
                <a:solidFill>
                  <a:srgbClr val="C00000"/>
                </a:solidFill>
              </a:rPr>
              <a:t>CAWN also performs well overall. We think this is because both NAT and CAWN captures structural features. </a:t>
            </a:r>
            <a:endParaRPr sz="1300">
              <a:solidFill>
                <a:srgbClr val="C00000"/>
              </a:solidFill>
            </a:endParaRPr>
          </a:p>
          <a:p>
            <a:pPr indent="-26035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Arial"/>
              <a:buChar char="•"/>
            </a:pPr>
            <a:r>
              <a:t/>
            </a:r>
            <a:endParaRPr sz="1300">
              <a:solidFill>
                <a:srgbClr val="C00000"/>
              </a:solidFill>
            </a:endParaRPr>
          </a:p>
          <a:p>
            <a:pPr indent="-26035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Arial"/>
              <a:buChar char="•"/>
            </a:pPr>
            <a:r>
              <a:rPr lang="en" sz="1300">
                <a:solidFill>
                  <a:srgbClr val="C00000"/>
                </a:solidFill>
              </a:rPr>
              <a:t>While nat also combines the advantages of traditional vector representations.</a:t>
            </a:r>
            <a:endParaRPr>
              <a:solidFill>
                <a:schemeClr val="dk1"/>
              </a:solidFill>
            </a:endParaRPr>
          </a:p>
          <a:p>
            <a:pPr indent="-26035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Char char="•"/>
            </a:pPr>
            <a:r>
              <a:t/>
            </a:r>
            <a:endParaRPr sz="1300">
              <a:solidFill>
                <a:srgbClr val="C00000"/>
              </a:solidFill>
            </a:endParaRPr>
          </a:p>
          <a:p>
            <a:pPr indent="-26035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Arial"/>
              <a:buChar char="•"/>
            </a:pPr>
            <a:r>
              <a:rPr lang="en" sz="13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CAWN is comparable with TGN when there are valid node/edge </a:t>
            </a:r>
            <a:r>
              <a:rPr lang="en" sz="1300">
                <a:solidFill>
                  <a:srgbClr val="C00000"/>
                </a:solidFill>
              </a:rPr>
              <a:t>features</a:t>
            </a:r>
            <a:r>
              <a:rPr lang="en" sz="13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and can mostly outperform TGN when there are not valid node/edge </a:t>
            </a:r>
            <a:r>
              <a:rPr lang="en" sz="1300">
                <a:solidFill>
                  <a:srgbClr val="C00000"/>
                </a:solidFill>
              </a:rPr>
              <a:t>features</a:t>
            </a:r>
            <a:r>
              <a:rPr lang="en" sz="13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 We think</a:t>
            </a:r>
            <a:r>
              <a:rPr lang="en" sz="1300">
                <a:solidFill>
                  <a:srgbClr val="C00000"/>
                </a:solidFill>
              </a:rPr>
              <a:t> this</a:t>
            </a:r>
            <a:r>
              <a:rPr lang="en" sz="13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is because both NAT and CAWN captures structural features.</a:t>
            </a:r>
            <a:endParaRPr/>
          </a:p>
          <a:p>
            <a:pPr indent="-1905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72" name="Google Shape;672;g17fe7c4eac6_0_122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7fe7c4eac6_0_134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g17fe7c4eac6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70C0"/>
                </a:solidFill>
              </a:rPr>
              <a:t>Optional</a:t>
            </a:r>
            <a:endParaRPr sz="1300">
              <a:solidFill>
                <a:srgbClr val="0070C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70C0"/>
                </a:solidFill>
              </a:rPr>
              <a:t>However, </a:t>
            </a:r>
            <a:r>
              <a:rPr lang="en" sz="13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On large networks (ubuntu/wiki-talk), TGN-pg a</a:t>
            </a:r>
            <a:r>
              <a:rPr lang="en" sz="1300">
                <a:solidFill>
                  <a:srgbClr val="0070C0"/>
                </a:solidFill>
              </a:rPr>
              <a:t> pytorch geometric implementation of TGN,</a:t>
            </a:r>
            <a:r>
              <a:rPr lang="en" sz="13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can outperform CAWN while still being worse than NAT. We guess it is because the two networks are sparse. </a:t>
            </a:r>
            <a:r>
              <a:rPr lang="en" sz="1300">
                <a:solidFill>
                  <a:srgbClr val="0070C0"/>
                </a:solidFill>
              </a:rPr>
              <a:t>B</a:t>
            </a:r>
            <a:r>
              <a:rPr lang="en" sz="13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 sampling limited numbers of random walks, CAW</a:t>
            </a:r>
            <a:r>
              <a:rPr lang="en" sz="1300">
                <a:solidFill>
                  <a:srgbClr val="0070C0"/>
                </a:solidFill>
              </a:rPr>
              <a:t>N</a:t>
            </a:r>
            <a:r>
              <a:rPr lang="en" sz="13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may not always construct effective structural features. </a:t>
            </a:r>
            <a:r>
              <a:rPr lang="en" sz="1300">
                <a:solidFill>
                  <a:srgbClr val="0070C0"/>
                </a:solidFill>
              </a:rPr>
              <a:t>We</a:t>
            </a:r>
            <a:r>
              <a:rPr lang="en" sz="13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needs to join structural features </a:t>
            </a:r>
            <a:r>
              <a:rPr lang="en" sz="1300">
                <a:solidFill>
                  <a:srgbClr val="0070C0"/>
                </a:solidFill>
              </a:rPr>
              <a:t>with</a:t>
            </a:r>
            <a:r>
              <a:rPr lang="en" sz="13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traditional vector representations, which </a:t>
            </a:r>
            <a:r>
              <a:rPr lang="en" sz="1300">
                <a:solidFill>
                  <a:srgbClr val="0070C0"/>
                </a:solidFill>
              </a:rPr>
              <a:t>is</a:t>
            </a:r>
            <a:r>
              <a:rPr lang="en" sz="13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done by NAT.</a:t>
            </a:r>
            <a:endParaRPr/>
          </a:p>
        </p:txBody>
      </p:sp>
      <p:sp>
        <p:nvSpPr>
          <p:cNvPr id="685" name="Google Shape;685;g17fe7c4eac6_0_134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7fe7c4eac6_0_148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g17fe7c4eac6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Furthermore, we also evaluate the computation and scalability.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hardware used is listed as above.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two figures show the training dynamics.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is the wall clock time v.s. the validation performance.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see NAT achieves very high accuracy in a very short time. </a:t>
            </a:r>
            <a:endParaRPr/>
          </a:p>
        </p:txBody>
      </p:sp>
      <p:sp>
        <p:nvSpPr>
          <p:cNvPr id="697" name="Google Shape;697;g17fe7c4eac6_0_148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7fe7c4eac6_0_172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g17fe7c4eac6_0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are some more details of time usage.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 is the fastest.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about 2-3 times faster than TGN-pg in training while achieves </a:t>
            </a:r>
            <a:r>
              <a:rPr lang="en">
                <a:solidFill>
                  <a:schemeClr val="dk1"/>
                </a:solidFill>
              </a:rPr>
              <a:t>comparable </a:t>
            </a:r>
            <a:r>
              <a:rPr lang="en"/>
              <a:t>latency with TGN-pg in inference. </a:t>
            </a:r>
            <a:endParaRPr/>
          </a:p>
        </p:txBody>
      </p:sp>
      <p:sp>
        <p:nvSpPr>
          <p:cNvPr id="709" name="Google Shape;709;g17fe7c4eac6_0_172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7fe7c4eac6_0_159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g17fe7c4eac6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-26035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en" sz="1300"/>
              <a:t>For large scale datasets such as Ubuntu and Wiki-talk, since </a:t>
            </a:r>
            <a:r>
              <a:rPr lang="en" sz="1300"/>
              <a:t>JODIE/DyRep/TGN cannot fit node embeddings into the GPU memory, they become very slow. </a:t>
            </a:r>
            <a:endParaRPr/>
          </a:p>
          <a:p>
            <a:pPr indent="0" lvl="0" marL="76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28" name="Google Shape;728;g17fe7c4eac6_0_159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7fe7c4eac6_0_512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g17fe7c4eac6_0_5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Okay. Let me briefly summarize the talk.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Here are some </a:t>
            </a:r>
            <a:r>
              <a:rPr lang="en"/>
              <a:t>takeaways</a:t>
            </a:r>
            <a:r>
              <a:rPr lang="en"/>
              <a:t>.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Structural features from a joint neighborhood of multiple nodes such as triadic closure are crucial to predict temporal network evolutions.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However, previous method either cannot capture those structural features or takes a long to construct the features. So we propose NAT that uses dictionary-type representations to avoid the problem.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Dictionary-type representations </a:t>
            </a:r>
            <a:r>
              <a:rPr lang="en" sz="1300"/>
              <a:t>can combine such structural feature construction with traditional vector representations</a:t>
            </a:r>
            <a:endParaRPr/>
          </a:p>
          <a:p>
            <a:pPr indent="-260350" lvl="0" marL="2667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300"/>
              <a:buFont typeface="Arial"/>
              <a:buChar char="•"/>
            </a:pPr>
            <a:r>
              <a:rPr lang="en" sz="1300">
                <a:solidFill>
                  <a:srgbClr val="0070C0"/>
                </a:solidFill>
              </a:rPr>
              <a:t>And it</a:t>
            </a:r>
            <a:r>
              <a:rPr lang="en" sz="1300">
                <a:solidFill>
                  <a:srgbClr val="0070C0"/>
                </a:solidFill>
              </a:rPr>
              <a:t> </a:t>
            </a:r>
            <a:r>
              <a:rPr lang="en" sz="1300"/>
              <a:t>allow online construction of such structural features in parallel for all node without neighbor sampling.</a:t>
            </a:r>
            <a:endParaRPr sz="1300"/>
          </a:p>
          <a:p>
            <a:pPr indent="-260350" lvl="0" marL="26670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" sz="1300"/>
              <a:t>Finally, we design a data structure Neighborhood Cache that uses hashing in the GPU to maintain the dictionary representation efficiently.</a:t>
            </a:r>
            <a:endParaRPr sz="1300"/>
          </a:p>
          <a:p>
            <a:pPr indent="-1905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/>
          </a:p>
          <a:p>
            <a:pPr indent="-1905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40" name="Google Shape;740;g17fe7c4eac6_0_512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7fe7c4eac6_0_612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g17fe7c4eac6_0_6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-1905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"/>
              <a:t>Here is a final note. We see the potential of more general use of the dictionary type </a:t>
            </a:r>
            <a:r>
              <a:rPr lang="en"/>
              <a:t>representations and n-cache</a:t>
            </a:r>
            <a:r>
              <a:rPr lang="en"/>
              <a:t> for </a:t>
            </a:r>
            <a:r>
              <a:rPr lang="en"/>
              <a:t>temporal</a:t>
            </a:r>
            <a:r>
              <a:rPr lang="en"/>
              <a:t> </a:t>
            </a:r>
            <a:r>
              <a:rPr lang="en"/>
              <a:t>networks</a:t>
            </a:r>
            <a:r>
              <a:rPr lang="en"/>
              <a:t>. The next thing we are working on is to apply this neighborhood aware framework to improve </a:t>
            </a:r>
            <a:r>
              <a:rPr lang="en"/>
              <a:t>broader</a:t>
            </a:r>
            <a:r>
              <a:rPr lang="en"/>
              <a:t> tasks in temporal networks. For example, node classification and fraud detection.</a:t>
            </a:r>
            <a:endParaRPr/>
          </a:p>
        </p:txBody>
      </p:sp>
      <p:sp>
        <p:nvSpPr>
          <p:cNvPr id="753" name="Google Shape;753;g17fe7c4eac6_0_612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7fe7c4eac6_0_407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g17fe7c4eac6_0_4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Our paper and code are online. </a:t>
            </a:r>
            <a:endParaRPr sz="137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Feel free to check and comment on them.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Again. Thank you for listen.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66" name="Google Shape;766;g17fe7c4eac6_0_407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7fe7c4eac6_0_754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6" name="Google Shape;776;g17fe7c4eac6_0_7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This is not a new observation in the study of static networks.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Till now, many works on static networks have been proposed to address this issue.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The common idea behind these works is to construct structural features that involve the multiple nodes of interest.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Interested audient may want to check these work to know more details.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As an example, if we use distance encoding, when we make prediction for node pair u and v, we may label a as (1,1) as its shortest path distances to u and v are both 1.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The question is how to generalize this idea to temporal networks to guarantee the effectiveness and scalability.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g17fe7c4eac6_0_754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7fc6deab74_0_549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7fc6deab74_0_5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O</a:t>
            </a:r>
            <a:r>
              <a:rPr lang="en"/>
              <a:t>ur goal is to use representation learning to predict how temporal network evolves over time, or basically, to predict links. </a:t>
            </a:r>
            <a:endParaRPr/>
          </a:p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We may find a wide range of applications on </a:t>
            </a:r>
            <a:r>
              <a:rPr lang="en"/>
              <a:t>interaction</a:t>
            </a:r>
            <a:r>
              <a:rPr lang="en"/>
              <a:t> predictions.</a:t>
            </a:r>
            <a:endParaRPr/>
          </a:p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For example, when we model the </a:t>
            </a:r>
            <a:r>
              <a:rPr lang="en"/>
              <a:t>interactive</a:t>
            </a:r>
            <a:r>
              <a:rPr lang="en"/>
              <a:t> behaviors between users and items as temporal networks, we can use the predictions to make recommendations.</a:t>
            </a:r>
            <a:endParaRPr/>
          </a:p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We can also detect network anomalies, when we observe an interaction that is </a:t>
            </a:r>
            <a:r>
              <a:rPr lang="en"/>
              <a:t>against</a:t>
            </a:r>
            <a:r>
              <a:rPr lang="en"/>
              <a:t> predictions.</a:t>
            </a:r>
            <a:endParaRPr/>
          </a:p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Overall, predicting how temporal network evolves can help us understand a complex interactive system.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7fc6deab74_0_549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a5d2ea80ba_0_324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g1a5d2ea80ba_0_3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Okay, now let us see whether previous models on temporal networks can capture those laws.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previous works try to extend graph neural networks to temporal networks.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we argue that most of these works will fail to capture such laws.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us see an example here. </a:t>
            </a:r>
            <a:br>
              <a:rPr lang="en"/>
            </a:br>
            <a:r>
              <a:rPr lang="en"/>
              <a:t>In this toy temporal network. We want to predict whether node u is to interact with node v or node w at timestamp t3.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Intuitively, u is more likely to interact with node v because of the law of triadic closure.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 and v have a common neighbor a but u and w do not have a common neighbor.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 GNN-type model will fail here because node w and node v are symmetric here.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have the same computing graph so the model cannot distinguish them.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Actually, GNN-type computation fails to capture some structural features that involve multiple nodes of interest.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Here, the important structural feature is this wedge uav that implies triadic closure of nodes u,v of interest.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problem is naturally carried over to Temporal GNNs.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not a new observation in the study of static networks. And there are several works proposed to address this issue, such as position encoding, distance encoding, etc.</a:t>
            </a:r>
            <a:endParaRPr/>
          </a:p>
        </p:txBody>
      </p:sp>
      <p:sp>
        <p:nvSpPr>
          <p:cNvPr id="799" name="Google Shape;799;g1a5d2ea80ba_0_324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1a5d2ea80ba_0_582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5" name="Google Shape;815;g1a5d2ea80ba_0_5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The dictionary representations </a:t>
            </a:r>
            <a:r>
              <a:rPr lang="en" sz="1700"/>
              <a:t>can be used to improve both the effectiveness and the scalability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Based on dictionary representations, </a:t>
            </a:r>
            <a:r>
              <a:rPr lang="en" sz="1700"/>
              <a:t>we can construct structural features and we can do it more efficiently </a:t>
            </a:r>
            <a:r>
              <a:rPr lang="en" sz="1700">
                <a:solidFill>
                  <a:schemeClr val="dk1"/>
                </a:solidFill>
              </a:rPr>
              <a:t>for a batch of node pairs of interest</a:t>
            </a:r>
            <a:r>
              <a:rPr lang="en" sz="1700"/>
              <a:t>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Furthermore, w</a:t>
            </a: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e do not need to perform online neighbor sampling from history anymore.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g1a5d2ea80ba_0_582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a5d2ea80ba_0_1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4" name="Google Shape;824;g1a5d2ea80ba_0_1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With these dictionary representations</a:t>
            </a:r>
            <a:r>
              <a:rPr lang="en" sz="1700">
                <a:solidFill>
                  <a:schemeClr val="dk1"/>
                </a:solidFill>
              </a:rPr>
              <a:t>, it becomes somehow harder to maintain than a single vector representation. We develop a data structure called Neighborhood Cache or N-cache based on parallel hashing to maintain these dictionary representations efficiently. </a:t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1a5d2ea80ba_0_11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a5d2ea80ba_0_1044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5" name="Google Shape;835;g1a5d2ea80ba_0_10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On high level N-cache is a fixed size hashmap stored within GPU. It is benefit from three optimizations.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The first is simple, we only keep track of a subset of neighbors for each number of hops.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Second, we perform hashing for read and write for </a:t>
            </a:r>
            <a:r>
              <a:rPr lang="en" sz="1700"/>
              <a:t>multiple</a:t>
            </a:r>
            <a:r>
              <a:rPr lang="en" sz="1700"/>
              <a:t> nodes in parallel.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Third, we address collisions efficiently.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836" name="Google Shape;836;g1a5d2ea80ba_0_1044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7fe7c4eac6_0_495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5" name="Google Shape;845;g17fe7c4eac6_0_4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To </a:t>
            </a:r>
            <a:r>
              <a:rPr lang="en" sz="1700"/>
              <a:t>explain the hashing, let’s consider we observe a new link u,v.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846" name="Google Shape;846;g17fe7c4eac6_0_495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7fe7c4eac6_0_27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7" name="Google Shape;857;g17fe7c4eac6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2 mins </a:t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g17fe7c4eac6_0_27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17fe7c4eac6_0_395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g17fe7c4eac6_0_3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Okay. Let me briefly summarize the talk.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Here are some takeways.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Structural features from a joint neighborhood of multiple nodes such as triadic closure are crucial to predict temporal network evolution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However, CAWN that construct structural features is slow so we propose NAT that use dictionary-type representations to avoid the problem.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Dictionary-type representations </a:t>
            </a:r>
            <a:r>
              <a:rPr lang="en" sz="1300"/>
              <a:t>can combine such structural feature construction with traditional vector representations</a:t>
            </a:r>
            <a:endParaRPr/>
          </a:p>
          <a:p>
            <a:pPr indent="-260350" lvl="0" marL="2667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300"/>
              <a:buFont typeface="Arial"/>
              <a:buChar char="•"/>
            </a:pPr>
            <a:r>
              <a:rPr lang="en" sz="1300">
                <a:solidFill>
                  <a:srgbClr val="0070C0"/>
                </a:solidFill>
              </a:rPr>
              <a:t>Dictionary-type representations </a:t>
            </a:r>
            <a:r>
              <a:rPr lang="en" sz="1300"/>
              <a:t>allow online constructing such structural features in an efficient way</a:t>
            </a:r>
            <a:endParaRPr/>
          </a:p>
          <a:p>
            <a:pPr indent="-1905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/>
          </a:p>
          <a:p>
            <a:pPr indent="-1905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71" name="Google Shape;871;g17fe7c4eac6_0_395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7fe7c4eac6_0_5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2" name="Google Shape;882;g17fe7c4eac6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2 mins </a:t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g17fe7c4eac6_0_5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1a5d2ea80ba_0_91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6" name="Google Shape;896;g1a5d2ea80ba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This is not a new observation in the study of static networks.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Till now, many works on static networks have been proposed to address this issue.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The common idea behind these works is to construct structural features that involve the multiple nodes of interest.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Interested audient may want to check these work to know more details.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As an example, if we use distance encoding, when we make prediction for node pair u and v, we may label a as (1,1) as its shortest path distances to u and v are both 1.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The question is how to generalize this idea to temporal networks to guarantee the effectiveness and scalability.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g1a5d2ea80ba_0_91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a5d2ea80ba_0_8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8" name="Google Shape;918;g1a5d2ea80ba_0_8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strike="noStrike">
                <a:latin typeface="Arial"/>
                <a:ea typeface="Arial"/>
                <a:cs typeface="Arial"/>
                <a:sym typeface="Arial"/>
              </a:rPr>
              <a:t>Now we introduce our approach. Our approach has two steps. </a:t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g1a5d2ea80ba_0_8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7fc6deab74_0_640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17fc6deab74_0_6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>
                <a:solidFill>
                  <a:schemeClr val="dk1"/>
                </a:solidFill>
              </a:rPr>
              <a:t>To motivate our approach, I would like to highlight our understanding on temporal networks from the perspective of network science</a:t>
            </a:r>
            <a:endParaRPr>
              <a:solidFill>
                <a:schemeClr val="dk1"/>
              </a:solidFill>
            </a:endParaRPr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>
                <a:solidFill>
                  <a:schemeClr val="dk1"/>
                </a:solidFill>
              </a:rPr>
              <a:t>In network science, researchers have found that a temporal network typically evolves according to some fundamental laws that indicate the dynamics of the system.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first</a:t>
            </a:r>
            <a:r>
              <a:rPr lang="en"/>
              <a:t> example, social networks evolve following a law termed triadic closure.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corresponding explanation is that if two people have a common friend, they are likely to know each other in the future, even though they don’t know each other right now.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is another example called feed-forward control. In many biological systems or engineering control systems, there is always a feedback mechanism to make the system work in a stable sense.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Such a mechanism can be represented as a feed-forward control loop: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example, gene W will stimulate the generation of protein u and later will stimulate the generation of another protein v that may prohibit the generation of u.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feed-forward control loop also gives a fundamental law of these control system.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7fc6deab74_0_640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1a5d2ea80ba_0_8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g1a5d2ea80ba_0_8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strike="noStrike">
                <a:latin typeface="Arial"/>
                <a:ea typeface="Arial"/>
                <a:cs typeface="Arial"/>
                <a:sym typeface="Arial"/>
              </a:rPr>
              <a:t>Now we introduce our approach. Our approach has two steps. </a:t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1a5d2ea80ba_0_8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1a5d2ea80ba_0_480:notes"/>
          <p:cNvSpPr/>
          <p:nvPr>
            <p:ph idx="2" type="sldImg"/>
          </p:nvPr>
        </p:nvSpPr>
        <p:spPr>
          <a:xfrm>
            <a:off x="728489" y="1143000"/>
            <a:ext cx="54009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" name="Google Shape;934;g1a5d2ea80ba_0_4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To motivate the second work, here we note that there is a huge computation overhead.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Basically, for each queried node pair, we need to sample walks and compute relative positional encoding online.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latin typeface="Arial"/>
                <a:ea typeface="Arial"/>
                <a:cs typeface="Arial"/>
                <a:sym typeface="Arial"/>
              </a:rPr>
              <a:t>Both of these operations take time. </a:t>
            </a:r>
            <a:endParaRPr b="0" i="0" sz="17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This problem is more severe in temporal networks because two nodes may interact many times </a:t>
            </a:r>
            <a:endParaRPr sz="1700"/>
          </a:p>
        </p:txBody>
      </p:sp>
      <p:sp>
        <p:nvSpPr>
          <p:cNvPr id="935" name="Google Shape;935;g1a5d2ea80ba_0_480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1a5d2ea80ba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1a5d2ea80ba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090c630dc7_0_210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090c630dc7_0_2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Okay, now let us see whether previous models on temporal networks can capture those laws.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previous works try to extend graph neural networks to temporal networks.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we argue that most of these works will fail to capture such laws.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us see an example here. </a:t>
            </a:r>
            <a:br>
              <a:rPr lang="en"/>
            </a:br>
            <a:r>
              <a:rPr lang="en"/>
              <a:t>In this toy temporal network. We want to predict whether node u is to interact with node v or node w at timestamp t3.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Intuitively, u is more likely to interact with node v because of the law of triadic closure.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 and v have a common neighbor a but u and w do not have a common neighbor.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 GNN-type model will fail here because node w and node v are symmetric here.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have the same computing graph so the model cannot distinguish them.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Actually, GNN-type computation fails to capture some structural features that involve multiple nodes of interest.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Here, the important structural feature is this wedge uav that implies triadic closure of nodes u,v of interest.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090c630dc7_0_210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90c630dc7_0_301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090c630dc7_0_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This is not a new observation in the study of static networks.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Till now, many works on static networks have been proposed to address this issue.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The common idea behind these works is to construct structural features that involve the multiple nodes of interest.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Interested audient may want to check these work to know more details.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As an example, if we use distance encoding, when we make prediction for node pair u and v, we may label a as (1,1) as its shortest path distances to u and v are both 1.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The question is how to generalize this idea to temporal networks to guarantee the effectiveness and scalability.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090c630dc7_0_301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a5d2ea80ba_0_0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a5d2ea80b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1:40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Okay, now let’s see whether previous models on temporal networks can capture those laws.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previous works try to </a:t>
            </a:r>
            <a:r>
              <a:rPr lang="en"/>
              <a:t>extend</a:t>
            </a:r>
            <a:r>
              <a:rPr lang="en"/>
              <a:t> graph neural networks to temporal networks.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we argue that most of these works will fail to capture those laws.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this toy example. </a:t>
            </a:r>
            <a:br>
              <a:rPr lang="en"/>
            </a:br>
            <a:r>
              <a:rPr lang="en"/>
              <a:t>In this </a:t>
            </a:r>
            <a:r>
              <a:rPr lang="en"/>
              <a:t>temporal</a:t>
            </a:r>
            <a:r>
              <a:rPr lang="en"/>
              <a:t> network, we want to predict whether node u is going to interact with node v or node w at timestamp t3.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Intuitively, u is more likely to interact with v because of triadic closure.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 and v have a common neighbor a but u and w don’t have a common neighbor.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 GNN-type model will fail to differentiate node w and node v because they are symmetric.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have the same computation graph and the same representation.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fundamentally, GNN-type computation fails to capture some structural features that </a:t>
            </a:r>
            <a:r>
              <a:rPr lang="en">
                <a:solidFill>
                  <a:schemeClr val="dk1"/>
                </a:solidFill>
              </a:rPr>
              <a:t>jointly </a:t>
            </a:r>
            <a:r>
              <a:rPr lang="en"/>
              <a:t>consider multiple nodes of interest.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Here, an important structural feature is the neighborhood consists of u,a and v. It implies triadic closure of nodes u and v.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problem is naturally carried over to Temporal GNNs.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</a:t>
            </a:r>
            <a:r>
              <a:rPr lang="en"/>
              <a:t>There has been many works proposed to address this issue for static graphs, such as position encoding, distance encoding, etc. However, this is still relatively new in temporal networks.</a:t>
            </a:r>
            <a:endParaRPr/>
          </a:p>
        </p:txBody>
      </p:sp>
      <p:sp>
        <p:nvSpPr>
          <p:cNvPr id="237" name="Google Shape;237;g1a5d2ea80ba_0_0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7fe7c4eac6_0_857:notes"/>
          <p:cNvSpPr/>
          <p:nvPr>
            <p:ph idx="2" type="sldImg"/>
          </p:nvPr>
        </p:nvSpPr>
        <p:spPr>
          <a:xfrm>
            <a:off x="642924" y="1088571"/>
            <a:ext cx="5143800" cy="2939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17fe7c4eac6_0_8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This is not a new observation in the study of static networks.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Many works on static networks have been proposed to address this issue.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The common idea behind these works is to construct structural features that involve the multiple nodes of interest.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Interested audient may want to check these work to know more details.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Here we give a brief example, if we use distance encoding, when we make prediction for node pair u and v, we may label a as (1,1) as the shortest path distances to u and v are both 1. </a:t>
            </a:r>
            <a:endParaRPr/>
          </a:p>
          <a:p>
            <a:pPr indent="-266700" lvl="0" marL="266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The question is how to generalize these ideas to temporal networks to guarantee the effectiveness and scalability.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7fe7c4eac6_0_857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6100" lIns="72225" spcFirstLastPara="1" rIns="72225" wrap="square" tIns="361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6100" lIns="72225" spcFirstLastPara="1" rIns="72225" wrap="square" tIns="361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9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2" y="1260873"/>
            <a:ext cx="38682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6100" lIns="72225" spcFirstLastPara="1" rIns="72225" wrap="square" tIns="361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2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1" y="1260873"/>
            <a:ext cx="38874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6100" lIns="72225" spcFirstLastPara="1" rIns="72225" wrap="square" tIns="361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1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6100" lIns="72225" spcFirstLastPara="1" rIns="72225" wrap="square" tIns="361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6100" lIns="72225" spcFirstLastPara="1" rIns="72225" wrap="square" tIns="361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201" y="1467394"/>
            <a:ext cx="43587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626" y="-447206"/>
            <a:ext cx="43587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Relationship Id="rId4" Type="http://schemas.openxmlformats.org/officeDocument/2006/relationships/image" Target="../media/image40.png"/><Relationship Id="rId5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gif"/><Relationship Id="rId4" Type="http://schemas.openxmlformats.org/officeDocument/2006/relationships/image" Target="../media/image8.jp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png"/><Relationship Id="rId4" Type="http://schemas.openxmlformats.org/officeDocument/2006/relationships/image" Target="../media/image1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png"/><Relationship Id="rId4" Type="http://schemas.openxmlformats.org/officeDocument/2006/relationships/image" Target="../media/image1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4.gif"/><Relationship Id="rId7" Type="http://schemas.openxmlformats.org/officeDocument/2006/relationships/image" Target="../media/image2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ctrTitle"/>
          </p:nvPr>
        </p:nvSpPr>
        <p:spPr>
          <a:xfrm>
            <a:off x="998222" y="1156731"/>
            <a:ext cx="7332000" cy="12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36100" lIns="72225" spcFirstLastPara="1" rIns="72225" wrap="square" tIns="361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" sz="3400">
                <a:solidFill>
                  <a:srgbClr val="C00000"/>
                </a:solidFill>
              </a:rPr>
              <a:t>Neighborhood-Aware Scalable Temporal Network Representation Learning </a:t>
            </a:r>
            <a:endParaRPr/>
          </a:p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125" y="2685900"/>
            <a:ext cx="91440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Yuhong</a:t>
            </a:r>
            <a:r>
              <a:rPr b="1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r>
              <a:rPr b="1"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uo</a:t>
            </a:r>
            <a:endParaRPr b="1"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Mas</a:t>
            </a:r>
            <a:r>
              <a:rPr baseline="30000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sachusetts (Master’s)                                      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Conference 20</a:t>
            </a:r>
            <a:r>
              <a:rPr b="0" baseline="3000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b="0" baseline="3000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, company name&#10;&#10;Description automatically generated" id="133" name="Google Shape;133;p25"/>
          <p:cNvPicPr preferRelativeResize="0"/>
          <p:nvPr/>
        </p:nvPicPr>
        <p:blipFill rotWithShape="1">
          <a:blip r:embed="rId3">
            <a:alphaModFix/>
          </a:blip>
          <a:srcRect b="17401" l="0" r="0" t="18598"/>
          <a:stretch/>
        </p:blipFill>
        <p:spPr>
          <a:xfrm>
            <a:off x="6998700" y="1"/>
            <a:ext cx="2145426" cy="77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2265"/>
            <a:ext cx="1829156" cy="856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34"/>
          <p:cNvSpPr txBox="1"/>
          <p:nvPr/>
        </p:nvSpPr>
        <p:spPr>
          <a:xfrm>
            <a:off x="504888" y="1666375"/>
            <a:ext cx="83412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70C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Computational Overhead of CAWN</a:t>
            </a:r>
            <a:r>
              <a:rPr lang="en" sz="2500">
                <a:solidFill>
                  <a:srgbClr val="0070C0"/>
                </a:solidFill>
              </a:rPr>
              <a:t>s</a:t>
            </a:r>
            <a:r>
              <a:rPr lang="en" sz="2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queried node pair, random walks need to be sampled.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relative position encoding needs to be computed online.</a:t>
            </a:r>
            <a:endParaRPr sz="1100"/>
          </a:p>
        </p:txBody>
      </p:sp>
      <p:sp>
        <p:nvSpPr>
          <p:cNvPr id="280" name="Google Shape;280;p34"/>
          <p:cNvSpPr txBox="1"/>
          <p:nvPr/>
        </p:nvSpPr>
        <p:spPr>
          <a:xfrm>
            <a:off x="0" y="0"/>
            <a:ext cx="88461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Issues of Previous Approaches </a:t>
            </a:r>
            <a:r>
              <a:rPr lang="en" sz="3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(Scalability)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4"/>
          <p:cNvSpPr txBox="1"/>
          <p:nvPr/>
        </p:nvSpPr>
        <p:spPr>
          <a:xfrm>
            <a:off x="504900" y="779650"/>
            <a:ext cx="4989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3050" lvl="0" marL="2667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900"/>
              <a:buChar char="•"/>
            </a:pP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One recent work over temporal networks that captures structural features</a:t>
            </a:r>
            <a:endParaRPr sz="19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    </a:t>
            </a:r>
            <a:r>
              <a:rPr lang="en" sz="1800">
                <a:solidFill>
                  <a:schemeClr val="dk1"/>
                </a:solidFill>
              </a:rPr>
              <a:t>CAWN [Wang et al. 2021]</a:t>
            </a:r>
            <a:endParaRPr sz="1800"/>
          </a:p>
        </p:txBody>
      </p:sp>
      <p:sp>
        <p:nvSpPr>
          <p:cNvPr id="282" name="Google Shape;282;p34"/>
          <p:cNvSpPr txBox="1"/>
          <p:nvPr/>
        </p:nvSpPr>
        <p:spPr>
          <a:xfrm>
            <a:off x="53549" y="4749166"/>
            <a:ext cx="90369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Inductive Representation Learning in Temporal Networks via Causal Anonymous Walks, Wang et al., ICLR 2021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5275" y="627902"/>
            <a:ext cx="1907375" cy="219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4"/>
          <p:cNvSpPr/>
          <p:nvPr/>
        </p:nvSpPr>
        <p:spPr>
          <a:xfrm>
            <a:off x="5493864" y="1326330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285" name="Google Shape;285;p34"/>
          <p:cNvSpPr/>
          <p:nvPr/>
        </p:nvSpPr>
        <p:spPr>
          <a:xfrm>
            <a:off x="5229703" y="1641542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100"/>
          </a:p>
        </p:txBody>
      </p:sp>
      <p:sp>
        <p:nvSpPr>
          <p:cNvPr id="286" name="Google Shape;286;p34"/>
          <p:cNvSpPr/>
          <p:nvPr/>
        </p:nvSpPr>
        <p:spPr>
          <a:xfrm>
            <a:off x="5713423" y="1641542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cxnSp>
        <p:nvCxnSpPr>
          <p:cNvPr id="287" name="Google Shape;287;p34"/>
          <p:cNvCxnSpPr>
            <a:stCxn id="285" idx="7"/>
            <a:endCxn id="284" idx="3"/>
          </p:cNvCxnSpPr>
          <p:nvPr/>
        </p:nvCxnSpPr>
        <p:spPr>
          <a:xfrm flipH="1" rot="10800000">
            <a:off x="5417144" y="1471065"/>
            <a:ext cx="1089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34"/>
          <p:cNvCxnSpPr>
            <a:stCxn id="286" idx="1"/>
            <a:endCxn id="284" idx="5"/>
          </p:cNvCxnSpPr>
          <p:nvPr/>
        </p:nvCxnSpPr>
        <p:spPr>
          <a:xfrm rot="10800000">
            <a:off x="5681383" y="1471065"/>
            <a:ext cx="642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/>
          <p:nvPr>
            <p:ph type="title"/>
          </p:nvPr>
        </p:nvSpPr>
        <p:spPr>
          <a:xfrm>
            <a:off x="1009050" y="159650"/>
            <a:ext cx="70299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b="1" lang="en" sz="3100">
                <a:solidFill>
                  <a:srgbClr val="C00000"/>
                </a:solidFill>
              </a:rPr>
              <a:t>N</a:t>
            </a:r>
            <a:r>
              <a:rPr lang="en" sz="3100">
                <a:solidFill>
                  <a:srgbClr val="C00000"/>
                </a:solidFill>
              </a:rPr>
              <a:t>eighborhood-</a:t>
            </a:r>
            <a:r>
              <a:rPr b="1" lang="en" sz="3100">
                <a:solidFill>
                  <a:srgbClr val="C00000"/>
                </a:solidFill>
              </a:rPr>
              <a:t>A</a:t>
            </a:r>
            <a:r>
              <a:rPr lang="en" sz="3100">
                <a:solidFill>
                  <a:srgbClr val="C00000"/>
                </a:solidFill>
              </a:rPr>
              <a:t>ware </a:t>
            </a:r>
            <a:r>
              <a:rPr b="1" lang="en" sz="3100">
                <a:solidFill>
                  <a:srgbClr val="C00000"/>
                </a:solidFill>
              </a:rPr>
              <a:t>T</a:t>
            </a:r>
            <a:r>
              <a:rPr lang="en" sz="3100">
                <a:solidFill>
                  <a:srgbClr val="C00000"/>
                </a:solidFill>
              </a:rPr>
              <a:t>emporal Network</a:t>
            </a:r>
            <a:r>
              <a:rPr lang="en" sz="3100">
                <a:solidFill>
                  <a:srgbClr val="C00000"/>
                </a:solidFill>
              </a:rPr>
              <a:t> (NAT) </a:t>
            </a:r>
            <a:endParaRPr/>
          </a:p>
        </p:txBody>
      </p:sp>
      <p:sp>
        <p:nvSpPr>
          <p:cNvPr id="295" name="Google Shape;295;p35"/>
          <p:cNvSpPr txBox="1"/>
          <p:nvPr/>
        </p:nvSpPr>
        <p:spPr>
          <a:xfrm>
            <a:off x="647700" y="1257300"/>
            <a:ext cx="81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Dictionary-type</a:t>
            </a:r>
            <a:r>
              <a:rPr lang="en" sz="2200">
                <a:solidFill>
                  <a:schemeClr val="dk1"/>
                </a:solidFill>
              </a:rPr>
              <a:t> Node Representations</a:t>
            </a:r>
            <a:endParaRPr/>
          </a:p>
        </p:txBody>
      </p:sp>
      <p:sp>
        <p:nvSpPr>
          <p:cNvPr id="296" name="Google Shape;296;p35"/>
          <p:cNvSpPr txBox="1"/>
          <p:nvPr/>
        </p:nvSpPr>
        <p:spPr>
          <a:xfrm>
            <a:off x="4813950" y="1845100"/>
            <a:ext cx="32250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Avoids 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online 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neighbor sampling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5"/>
          <p:cNvSpPr txBox="1"/>
          <p:nvPr/>
        </p:nvSpPr>
        <p:spPr>
          <a:xfrm>
            <a:off x="1216025" y="1845100"/>
            <a:ext cx="28956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onstructs 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structural feature 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Efficiently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5"/>
          <p:cNvSpPr txBox="1"/>
          <p:nvPr/>
        </p:nvSpPr>
        <p:spPr>
          <a:xfrm>
            <a:off x="647700" y="2971800"/>
            <a:ext cx="81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Neighborhood Caches (N-Caches)</a:t>
            </a:r>
            <a:endParaRPr/>
          </a:p>
        </p:txBody>
      </p:sp>
      <p:sp>
        <p:nvSpPr>
          <p:cNvPr id="299" name="Google Shape;299;p35"/>
          <p:cNvSpPr txBox="1"/>
          <p:nvPr/>
        </p:nvSpPr>
        <p:spPr>
          <a:xfrm>
            <a:off x="2038350" y="3522750"/>
            <a:ext cx="49452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Maintains dictionary representations with parallel hashing scalably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</a:t>
            </a:r>
            <a:r>
              <a:rPr lang="en" sz="3500">
                <a:solidFill>
                  <a:srgbClr val="C00000"/>
                </a:solidFill>
              </a:rPr>
              <a:t>Dictionary Representations</a:t>
            </a:r>
            <a:endParaRPr/>
          </a:p>
        </p:txBody>
      </p:sp>
      <p:sp>
        <p:nvSpPr>
          <p:cNvPr id="306" name="Google Shape;306;p36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36"/>
          <p:cNvSpPr txBox="1"/>
          <p:nvPr/>
        </p:nvSpPr>
        <p:spPr>
          <a:xfrm>
            <a:off x="472298" y="760645"/>
            <a:ext cx="8341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Each node u is represented as a dictionary</a:t>
            </a:r>
            <a:endParaRPr sz="1100"/>
          </a:p>
        </p:txBody>
      </p:sp>
      <p:pic>
        <p:nvPicPr>
          <p:cNvPr id="308" name="Google Shape;308;p36"/>
          <p:cNvPicPr preferRelativeResize="0"/>
          <p:nvPr/>
        </p:nvPicPr>
        <p:blipFill rotWithShape="1">
          <a:blip r:embed="rId3">
            <a:alphaModFix/>
          </a:blip>
          <a:srcRect b="0" l="0" r="58162" t="30415"/>
          <a:stretch/>
        </p:blipFill>
        <p:spPr>
          <a:xfrm>
            <a:off x="4324076" y="2677075"/>
            <a:ext cx="2057400" cy="181419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6"/>
          <p:cNvSpPr txBox="1"/>
          <p:nvPr/>
        </p:nvSpPr>
        <p:spPr>
          <a:xfrm>
            <a:off x="843328" y="1207664"/>
            <a:ext cx="8341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" sz="2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Keys</a:t>
            </a: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Down-sampled neighbors in 0-hop (self), 1-hop, 2-hop,…</a:t>
            </a:r>
            <a:endParaRPr sz="1100"/>
          </a:p>
        </p:txBody>
      </p:sp>
      <p:sp>
        <p:nvSpPr>
          <p:cNvPr id="310" name="Google Shape;310;p36"/>
          <p:cNvSpPr txBox="1"/>
          <p:nvPr/>
        </p:nvSpPr>
        <p:spPr>
          <a:xfrm>
            <a:off x="856000" y="1676863"/>
            <a:ext cx="75738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" sz="2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Short vector representations (2~</a:t>
            </a:r>
            <a:r>
              <a:rPr lang="en" sz="2200">
                <a:solidFill>
                  <a:schemeClr val="dk1"/>
                </a:solidFill>
              </a:rPr>
              <a:t>8</a:t>
            </a: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dim) --- e.g. representation for </a:t>
            </a:r>
            <a:r>
              <a:rPr lang="en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“node a as a neighbor of node u”</a:t>
            </a:r>
            <a:endParaRPr sz="1100">
              <a:solidFill>
                <a:srgbClr val="0070C0"/>
              </a:solidFill>
            </a:endParaRPr>
          </a:p>
        </p:txBody>
      </p:sp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7575" y="2484752"/>
            <a:ext cx="1907375" cy="2198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/>
          <p:nvPr/>
        </p:nvSpPr>
        <p:spPr>
          <a:xfrm>
            <a:off x="6248116" y="644645"/>
            <a:ext cx="26004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Long-vector representations</a:t>
            </a:r>
            <a:endParaRPr sz="1100"/>
          </a:p>
        </p:txBody>
      </p:sp>
      <p:cxnSp>
        <p:nvCxnSpPr>
          <p:cNvPr id="313" name="Google Shape;313;p36"/>
          <p:cNvCxnSpPr/>
          <p:nvPr/>
        </p:nvCxnSpPr>
        <p:spPr>
          <a:xfrm>
            <a:off x="6457950" y="585465"/>
            <a:ext cx="2057400" cy="3939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" name="Google Shape;314;p36"/>
          <p:cNvCxnSpPr/>
          <p:nvPr/>
        </p:nvCxnSpPr>
        <p:spPr>
          <a:xfrm flipH="1" rot="10800000">
            <a:off x="6457950" y="622153"/>
            <a:ext cx="2057400" cy="3573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7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Dictionary Representations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321" name="Google Shape;321;p37"/>
          <p:cNvSpPr txBox="1"/>
          <p:nvPr/>
        </p:nvSpPr>
        <p:spPr>
          <a:xfrm>
            <a:off x="4813950" y="1235500"/>
            <a:ext cx="32250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Avoids online neighbor sampling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7"/>
          <p:cNvSpPr txBox="1"/>
          <p:nvPr/>
        </p:nvSpPr>
        <p:spPr>
          <a:xfrm>
            <a:off x="1216025" y="1235500"/>
            <a:ext cx="28956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Constructs structural feature efficiently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7"/>
          <p:cNvSpPr txBox="1"/>
          <p:nvPr>
            <p:ph idx="12" type="sldNum"/>
          </p:nvPr>
        </p:nvSpPr>
        <p:spPr>
          <a:xfrm>
            <a:off x="5381625" y="308593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4" name="Google Shape;324;p37"/>
          <p:cNvPicPr preferRelativeResize="0"/>
          <p:nvPr/>
        </p:nvPicPr>
        <p:blipFill rotWithShape="1">
          <a:blip r:embed="rId3">
            <a:alphaModFix/>
          </a:blip>
          <a:srcRect b="0" l="0" r="58162" t="30415"/>
          <a:stretch/>
        </p:blipFill>
        <p:spPr>
          <a:xfrm>
            <a:off x="4324076" y="2411025"/>
            <a:ext cx="2057400" cy="181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7575" y="2218702"/>
            <a:ext cx="1907375" cy="219885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7"/>
          <p:cNvSpPr txBox="1"/>
          <p:nvPr/>
        </p:nvSpPr>
        <p:spPr>
          <a:xfrm>
            <a:off x="266692" y="683403"/>
            <a:ext cx="12834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27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to?</a:t>
            </a:r>
            <a:r>
              <a:rPr b="1" lang="en" sz="2327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/>
          <p:nvPr/>
        </p:nvSpPr>
        <p:spPr>
          <a:xfrm>
            <a:off x="1984215" y="1526003"/>
            <a:ext cx="27927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two relative positions (0,1,0), (0,1,0)</a:t>
            </a:r>
            <a:endParaRPr sz="1100"/>
          </a:p>
        </p:txBody>
      </p:sp>
      <p:sp>
        <p:nvSpPr>
          <p:cNvPr id="333" name="Google Shape;333;p38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Feature Constructions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334" name="Google Shape;334;p38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5" name="Google Shape;335;p38"/>
          <p:cNvPicPr preferRelativeResize="0"/>
          <p:nvPr/>
        </p:nvPicPr>
        <p:blipFill rotWithShape="1">
          <a:blip r:embed="rId3">
            <a:alphaModFix/>
          </a:blip>
          <a:srcRect b="0" l="0" r="0" t="30560"/>
          <a:stretch/>
        </p:blipFill>
        <p:spPr>
          <a:xfrm>
            <a:off x="2602738" y="2235956"/>
            <a:ext cx="4925246" cy="18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8"/>
          <p:cNvSpPr/>
          <p:nvPr/>
        </p:nvSpPr>
        <p:spPr>
          <a:xfrm>
            <a:off x="3396711" y="2774509"/>
            <a:ext cx="903900" cy="20700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8"/>
          <p:cNvSpPr txBox="1"/>
          <p:nvPr/>
        </p:nvSpPr>
        <p:spPr>
          <a:xfrm>
            <a:off x="420398" y="1634205"/>
            <a:ext cx="1529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 node a:</a:t>
            </a:r>
            <a:endParaRPr sz="1100"/>
          </a:p>
        </p:txBody>
      </p:sp>
      <p:sp>
        <p:nvSpPr>
          <p:cNvPr id="338" name="Google Shape;338;p38"/>
          <p:cNvSpPr/>
          <p:nvPr/>
        </p:nvSpPr>
        <p:spPr>
          <a:xfrm>
            <a:off x="3051228" y="1821840"/>
            <a:ext cx="690900" cy="29220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8"/>
          <p:cNvSpPr txBox="1"/>
          <p:nvPr/>
        </p:nvSpPr>
        <p:spPr>
          <a:xfrm>
            <a:off x="576298" y="2466851"/>
            <a:ext cx="21063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Denote that this node is in first hop</a:t>
            </a:r>
            <a:endParaRPr sz="1100"/>
          </a:p>
        </p:txBody>
      </p:sp>
      <p:cxnSp>
        <p:nvCxnSpPr>
          <p:cNvPr id="340" name="Google Shape;340;p38"/>
          <p:cNvCxnSpPr>
            <a:stCxn id="339" idx="0"/>
            <a:endCxn id="338" idx="2"/>
          </p:cNvCxnSpPr>
          <p:nvPr/>
        </p:nvCxnSpPr>
        <p:spPr>
          <a:xfrm rot="-5400000">
            <a:off x="2336698" y="1406801"/>
            <a:ext cx="352800" cy="1767300"/>
          </a:xfrm>
          <a:prstGeom prst="bentConnector3">
            <a:avLst>
              <a:gd fmla="val 50002" name="adj1"/>
            </a:avLst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1" name="Google Shape;341;p38"/>
          <p:cNvSpPr/>
          <p:nvPr/>
        </p:nvSpPr>
        <p:spPr>
          <a:xfrm>
            <a:off x="6068016" y="2758999"/>
            <a:ext cx="903900" cy="20700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3749" y="790382"/>
            <a:ext cx="1389513" cy="4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8"/>
          <p:cNvSpPr/>
          <p:nvPr/>
        </p:nvSpPr>
        <p:spPr>
          <a:xfrm>
            <a:off x="4776943" y="1753622"/>
            <a:ext cx="514200" cy="13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8"/>
          <p:cNvSpPr txBox="1"/>
          <p:nvPr/>
        </p:nvSpPr>
        <p:spPr>
          <a:xfrm>
            <a:off x="5469537" y="1492260"/>
            <a:ext cx="3045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Indicating a common neighbor here!</a:t>
            </a:r>
            <a:endParaRPr sz="1100"/>
          </a:p>
        </p:txBody>
      </p:sp>
      <p:sp>
        <p:nvSpPr>
          <p:cNvPr id="345" name="Google Shape;345;p38"/>
          <p:cNvSpPr txBox="1"/>
          <p:nvPr/>
        </p:nvSpPr>
        <p:spPr>
          <a:xfrm>
            <a:off x="460598" y="808984"/>
            <a:ext cx="130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38"/>
          <p:cNvPicPr preferRelativeResize="0"/>
          <p:nvPr/>
        </p:nvPicPr>
        <p:blipFill rotWithShape="1">
          <a:blip r:embed="rId5">
            <a:alphaModFix/>
          </a:blip>
          <a:srcRect b="27309" l="-540" r="539" t="3216"/>
          <a:stretch/>
        </p:blipFill>
        <p:spPr>
          <a:xfrm>
            <a:off x="4051730" y="464811"/>
            <a:ext cx="1580437" cy="1067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9"/>
          <p:cNvSpPr txBox="1"/>
          <p:nvPr/>
        </p:nvSpPr>
        <p:spPr>
          <a:xfrm>
            <a:off x="1984215" y="1526003"/>
            <a:ext cx="27927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Aggregate</a:t>
            </a: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two relative positions (0,1,0), (0,1,0)</a:t>
            </a:r>
            <a:endParaRPr sz="1100"/>
          </a:p>
        </p:txBody>
      </p:sp>
      <p:sp>
        <p:nvSpPr>
          <p:cNvPr id="353" name="Google Shape;353;p39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Feature Constructions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354" name="Google Shape;354;p39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5" name="Google Shape;355;p39"/>
          <p:cNvPicPr preferRelativeResize="0"/>
          <p:nvPr/>
        </p:nvPicPr>
        <p:blipFill rotWithShape="1">
          <a:blip r:embed="rId3">
            <a:alphaModFix/>
          </a:blip>
          <a:srcRect b="0" l="0" r="0" t="30560"/>
          <a:stretch/>
        </p:blipFill>
        <p:spPr>
          <a:xfrm>
            <a:off x="2602738" y="2235956"/>
            <a:ext cx="4925246" cy="18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9"/>
          <p:cNvSpPr/>
          <p:nvPr/>
        </p:nvSpPr>
        <p:spPr>
          <a:xfrm>
            <a:off x="3396711" y="2774509"/>
            <a:ext cx="903900" cy="20700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9"/>
          <p:cNvSpPr txBox="1"/>
          <p:nvPr/>
        </p:nvSpPr>
        <p:spPr>
          <a:xfrm>
            <a:off x="420398" y="1634205"/>
            <a:ext cx="1529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 node a:</a:t>
            </a:r>
            <a:endParaRPr sz="1100"/>
          </a:p>
        </p:txBody>
      </p:sp>
      <p:sp>
        <p:nvSpPr>
          <p:cNvPr id="358" name="Google Shape;358;p39"/>
          <p:cNvSpPr/>
          <p:nvPr/>
        </p:nvSpPr>
        <p:spPr>
          <a:xfrm>
            <a:off x="3051228" y="1821840"/>
            <a:ext cx="690900" cy="29220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9"/>
          <p:cNvSpPr txBox="1"/>
          <p:nvPr/>
        </p:nvSpPr>
        <p:spPr>
          <a:xfrm>
            <a:off x="576298" y="2466851"/>
            <a:ext cx="21063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Denote that this node is in first hop</a:t>
            </a:r>
            <a:endParaRPr sz="1100"/>
          </a:p>
        </p:txBody>
      </p:sp>
      <p:cxnSp>
        <p:nvCxnSpPr>
          <p:cNvPr id="360" name="Google Shape;360;p39"/>
          <p:cNvCxnSpPr>
            <a:stCxn id="359" idx="0"/>
            <a:endCxn id="358" idx="2"/>
          </p:cNvCxnSpPr>
          <p:nvPr/>
        </p:nvCxnSpPr>
        <p:spPr>
          <a:xfrm rot="-5400000">
            <a:off x="2336698" y="1406801"/>
            <a:ext cx="352800" cy="1767300"/>
          </a:xfrm>
          <a:prstGeom prst="bentConnector3">
            <a:avLst>
              <a:gd fmla="val 50002" name="adj1"/>
            </a:avLst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1" name="Google Shape;361;p39"/>
          <p:cNvSpPr/>
          <p:nvPr/>
        </p:nvSpPr>
        <p:spPr>
          <a:xfrm>
            <a:off x="6068016" y="2758999"/>
            <a:ext cx="903900" cy="20700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3749" y="790382"/>
            <a:ext cx="1389513" cy="4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9"/>
          <p:cNvSpPr/>
          <p:nvPr/>
        </p:nvSpPr>
        <p:spPr>
          <a:xfrm>
            <a:off x="4776943" y="1753622"/>
            <a:ext cx="514200" cy="13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9"/>
          <p:cNvSpPr txBox="1"/>
          <p:nvPr/>
        </p:nvSpPr>
        <p:spPr>
          <a:xfrm>
            <a:off x="5469537" y="1492260"/>
            <a:ext cx="3045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Indicating a common neighbor here!</a:t>
            </a:r>
            <a:endParaRPr sz="1100"/>
          </a:p>
        </p:txBody>
      </p:sp>
      <p:sp>
        <p:nvSpPr>
          <p:cNvPr id="365" name="Google Shape;365;p39"/>
          <p:cNvSpPr txBox="1"/>
          <p:nvPr/>
        </p:nvSpPr>
        <p:spPr>
          <a:xfrm>
            <a:off x="460598" y="808984"/>
            <a:ext cx="130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39"/>
          <p:cNvPicPr preferRelativeResize="0"/>
          <p:nvPr/>
        </p:nvPicPr>
        <p:blipFill rotWithShape="1">
          <a:blip r:embed="rId5">
            <a:alphaModFix/>
          </a:blip>
          <a:srcRect b="27309" l="-540" r="539" t="3216"/>
          <a:stretch/>
        </p:blipFill>
        <p:spPr>
          <a:xfrm>
            <a:off x="4051730" y="464811"/>
            <a:ext cx="1580437" cy="106796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9"/>
          <p:cNvSpPr txBox="1"/>
          <p:nvPr/>
        </p:nvSpPr>
        <p:spPr>
          <a:xfrm>
            <a:off x="1107775" y="4101250"/>
            <a:ext cx="5224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Captures </a:t>
            </a:r>
            <a:r>
              <a:rPr lang="en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joint neighborhood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structural features between u and v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9"/>
          <p:cNvSpPr/>
          <p:nvPr/>
        </p:nvSpPr>
        <p:spPr>
          <a:xfrm>
            <a:off x="6564614" y="4319430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369" name="Google Shape;369;p39"/>
          <p:cNvSpPr/>
          <p:nvPr/>
        </p:nvSpPr>
        <p:spPr>
          <a:xfrm>
            <a:off x="6300453" y="4634642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100"/>
          </a:p>
        </p:txBody>
      </p:sp>
      <p:sp>
        <p:nvSpPr>
          <p:cNvPr id="370" name="Google Shape;370;p39"/>
          <p:cNvSpPr/>
          <p:nvPr/>
        </p:nvSpPr>
        <p:spPr>
          <a:xfrm>
            <a:off x="6784173" y="4634642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cxnSp>
        <p:nvCxnSpPr>
          <p:cNvPr id="371" name="Google Shape;371;p39"/>
          <p:cNvCxnSpPr>
            <a:stCxn id="369" idx="7"/>
            <a:endCxn id="368" idx="3"/>
          </p:cNvCxnSpPr>
          <p:nvPr/>
        </p:nvCxnSpPr>
        <p:spPr>
          <a:xfrm flipH="1" rot="10800000">
            <a:off x="6487894" y="4464165"/>
            <a:ext cx="1089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39"/>
          <p:cNvCxnSpPr>
            <a:stCxn id="370" idx="1"/>
            <a:endCxn id="368" idx="5"/>
          </p:cNvCxnSpPr>
          <p:nvPr/>
        </p:nvCxnSpPr>
        <p:spPr>
          <a:xfrm rot="10800000">
            <a:off x="6752133" y="4464165"/>
            <a:ext cx="642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9" name="Google Shape;379;p40"/>
          <p:cNvPicPr preferRelativeResize="0"/>
          <p:nvPr/>
        </p:nvPicPr>
        <p:blipFill rotWithShape="1">
          <a:blip r:embed="rId3">
            <a:alphaModFix/>
          </a:blip>
          <a:srcRect b="0" l="0" r="0" t="30560"/>
          <a:stretch/>
        </p:blipFill>
        <p:spPr>
          <a:xfrm>
            <a:off x="2602738" y="2474535"/>
            <a:ext cx="4925246" cy="18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0"/>
          <p:cNvSpPr txBox="1"/>
          <p:nvPr/>
        </p:nvSpPr>
        <p:spPr>
          <a:xfrm>
            <a:off x="5830118" y="1271443"/>
            <a:ext cx="2106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Aggregate two representations (e.g., sum pooling)</a:t>
            </a:r>
            <a:endParaRPr sz="19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0"/>
          <p:cNvSpPr/>
          <p:nvPr/>
        </p:nvSpPr>
        <p:spPr>
          <a:xfrm>
            <a:off x="3892338" y="2474535"/>
            <a:ext cx="690900" cy="58440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0"/>
          <p:cNvSpPr/>
          <p:nvPr/>
        </p:nvSpPr>
        <p:spPr>
          <a:xfrm>
            <a:off x="6537813" y="2474535"/>
            <a:ext cx="690900" cy="58440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0"/>
          <p:cNvSpPr txBox="1"/>
          <p:nvPr/>
        </p:nvSpPr>
        <p:spPr>
          <a:xfrm>
            <a:off x="420398" y="1872784"/>
            <a:ext cx="1529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 node a:</a:t>
            </a:r>
            <a:endParaRPr sz="1100"/>
          </a:p>
        </p:txBody>
      </p:sp>
      <p:cxnSp>
        <p:nvCxnSpPr>
          <p:cNvPr id="384" name="Google Shape;384;p40"/>
          <p:cNvCxnSpPr>
            <a:stCxn id="381" idx="3"/>
            <a:endCxn id="380" idx="1"/>
          </p:cNvCxnSpPr>
          <p:nvPr/>
        </p:nvCxnSpPr>
        <p:spPr>
          <a:xfrm flipH="1" rot="10800000">
            <a:off x="4583238" y="1746735"/>
            <a:ext cx="1246800" cy="10200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5" name="Google Shape;385;p40"/>
          <p:cNvCxnSpPr>
            <a:stCxn id="382" idx="0"/>
            <a:endCxn id="380" idx="2"/>
          </p:cNvCxnSpPr>
          <p:nvPr/>
        </p:nvCxnSpPr>
        <p:spPr>
          <a:xfrm rot="-5400000">
            <a:off x="6757263" y="2347935"/>
            <a:ext cx="252600" cy="600"/>
          </a:xfrm>
          <a:prstGeom prst="bentConnector3">
            <a:avLst>
              <a:gd fmla="val 50018" name="adj1"/>
            </a:avLst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6" name="Google Shape;386;p40"/>
          <p:cNvSpPr txBox="1"/>
          <p:nvPr/>
        </p:nvSpPr>
        <p:spPr>
          <a:xfrm>
            <a:off x="778097" y="4339012"/>
            <a:ext cx="7083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 </a:t>
            </a: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parallel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nodes in the dictionaries of u and v</a:t>
            </a:r>
            <a:endParaRPr sz="1100"/>
          </a:p>
        </p:txBody>
      </p:sp>
      <p:sp>
        <p:nvSpPr>
          <p:cNvPr id="387" name="Google Shape;387;p40"/>
          <p:cNvSpPr txBox="1"/>
          <p:nvPr/>
        </p:nvSpPr>
        <p:spPr>
          <a:xfrm>
            <a:off x="1984215" y="1764581"/>
            <a:ext cx="27927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 two relative positions (0,1,0), (0,1,0)</a:t>
            </a:r>
            <a:endParaRPr sz="1100"/>
          </a:p>
        </p:txBody>
      </p:sp>
      <p:sp>
        <p:nvSpPr>
          <p:cNvPr id="388" name="Google Shape;388;p40"/>
          <p:cNvSpPr/>
          <p:nvPr/>
        </p:nvSpPr>
        <p:spPr>
          <a:xfrm rot="3284555">
            <a:off x="7622214" y="2289293"/>
            <a:ext cx="456301" cy="15482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0"/>
          <p:cNvSpPr txBox="1"/>
          <p:nvPr/>
        </p:nvSpPr>
        <p:spPr>
          <a:xfrm>
            <a:off x="7581335" y="2820019"/>
            <a:ext cx="14553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works like a traditional vector representation</a:t>
            </a:r>
            <a:endParaRPr sz="1100"/>
          </a:p>
        </p:txBody>
      </p:sp>
      <p:pic>
        <p:nvPicPr>
          <p:cNvPr id="390" name="Google Shape;39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3749" y="790382"/>
            <a:ext cx="1389513" cy="4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 txBox="1"/>
          <p:nvPr/>
        </p:nvSpPr>
        <p:spPr>
          <a:xfrm>
            <a:off x="460598" y="808984"/>
            <a:ext cx="130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40"/>
          <p:cNvPicPr preferRelativeResize="0"/>
          <p:nvPr/>
        </p:nvPicPr>
        <p:blipFill rotWithShape="1">
          <a:blip r:embed="rId5">
            <a:alphaModFix/>
          </a:blip>
          <a:srcRect b="27309" l="-540" r="539" t="3216"/>
          <a:stretch/>
        </p:blipFill>
        <p:spPr>
          <a:xfrm>
            <a:off x="4051730" y="464811"/>
            <a:ext cx="1580437" cy="1067967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0"/>
          <p:cNvSpPr txBox="1"/>
          <p:nvPr/>
        </p:nvSpPr>
        <p:spPr>
          <a:xfrm>
            <a:off x="420398" y="2433395"/>
            <a:ext cx="1841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 node b: …</a:t>
            </a:r>
            <a:endParaRPr sz="1100"/>
          </a:p>
        </p:txBody>
      </p:sp>
      <p:sp>
        <p:nvSpPr>
          <p:cNvPr id="394" name="Google Shape;394;p40"/>
          <p:cNvSpPr txBox="1"/>
          <p:nvPr/>
        </p:nvSpPr>
        <p:spPr>
          <a:xfrm>
            <a:off x="883327" y="2951297"/>
            <a:ext cx="360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100"/>
          </a:p>
        </p:txBody>
      </p:sp>
      <p:sp>
        <p:nvSpPr>
          <p:cNvPr id="395" name="Google Shape;395;p40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</a:t>
            </a:r>
            <a:r>
              <a:rPr lang="en" sz="3500">
                <a:solidFill>
                  <a:srgbClr val="C00000"/>
                </a:solidFill>
              </a:rPr>
              <a:t> - Feature Constructions</a:t>
            </a:r>
            <a:endParaRPr sz="35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1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2" name="Google Shape;402;p41"/>
          <p:cNvPicPr preferRelativeResize="0"/>
          <p:nvPr/>
        </p:nvPicPr>
        <p:blipFill rotWithShape="1">
          <a:blip r:embed="rId3">
            <a:alphaModFix/>
          </a:blip>
          <a:srcRect b="0" l="0" r="0" t="30560"/>
          <a:stretch/>
        </p:blipFill>
        <p:spPr>
          <a:xfrm>
            <a:off x="2602738" y="2474535"/>
            <a:ext cx="4925246" cy="18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1"/>
          <p:cNvSpPr txBox="1"/>
          <p:nvPr/>
        </p:nvSpPr>
        <p:spPr>
          <a:xfrm>
            <a:off x="5830118" y="1365683"/>
            <a:ext cx="2106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Aggregate two representations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(e.g., sum pooling)</a:t>
            </a:r>
            <a:endParaRPr sz="19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1"/>
          <p:cNvSpPr/>
          <p:nvPr/>
        </p:nvSpPr>
        <p:spPr>
          <a:xfrm>
            <a:off x="3892338" y="2474535"/>
            <a:ext cx="690900" cy="58440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1"/>
          <p:cNvSpPr/>
          <p:nvPr/>
        </p:nvSpPr>
        <p:spPr>
          <a:xfrm>
            <a:off x="6537813" y="2474535"/>
            <a:ext cx="690900" cy="58440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1"/>
          <p:cNvSpPr txBox="1"/>
          <p:nvPr/>
        </p:nvSpPr>
        <p:spPr>
          <a:xfrm>
            <a:off x="420398" y="1872784"/>
            <a:ext cx="1529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 node a:</a:t>
            </a:r>
            <a:endParaRPr sz="1100"/>
          </a:p>
        </p:txBody>
      </p:sp>
      <p:cxnSp>
        <p:nvCxnSpPr>
          <p:cNvPr id="407" name="Google Shape;407;p41"/>
          <p:cNvCxnSpPr>
            <a:stCxn id="404" idx="3"/>
            <a:endCxn id="403" idx="1"/>
          </p:cNvCxnSpPr>
          <p:nvPr/>
        </p:nvCxnSpPr>
        <p:spPr>
          <a:xfrm flipH="1" rot="10800000">
            <a:off x="4583238" y="1840935"/>
            <a:ext cx="1246800" cy="9258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8" name="Google Shape;408;p41"/>
          <p:cNvCxnSpPr>
            <a:stCxn id="405" idx="0"/>
            <a:endCxn id="403" idx="2"/>
          </p:cNvCxnSpPr>
          <p:nvPr/>
        </p:nvCxnSpPr>
        <p:spPr>
          <a:xfrm rot="-5400000">
            <a:off x="6804363" y="2395035"/>
            <a:ext cx="158400" cy="600"/>
          </a:xfrm>
          <a:prstGeom prst="bentConnector3">
            <a:avLst>
              <a:gd fmla="val 50017" name="adj1"/>
            </a:avLst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09" name="Google Shape;409;p41"/>
          <p:cNvSpPr txBox="1"/>
          <p:nvPr/>
        </p:nvSpPr>
        <p:spPr>
          <a:xfrm>
            <a:off x="778097" y="4339012"/>
            <a:ext cx="7083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 </a:t>
            </a: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parallel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all nodes in the dictionaries of u and v</a:t>
            </a:r>
            <a:endParaRPr sz="1100"/>
          </a:p>
        </p:txBody>
      </p:sp>
      <p:sp>
        <p:nvSpPr>
          <p:cNvPr id="410" name="Google Shape;410;p41"/>
          <p:cNvSpPr/>
          <p:nvPr/>
        </p:nvSpPr>
        <p:spPr>
          <a:xfrm rot="3284555">
            <a:off x="7507577" y="2461188"/>
            <a:ext cx="456301" cy="15482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1"/>
          <p:cNvSpPr txBox="1"/>
          <p:nvPr/>
        </p:nvSpPr>
        <p:spPr>
          <a:xfrm>
            <a:off x="7581335" y="2820019"/>
            <a:ext cx="14553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works like a traditional vector representation</a:t>
            </a:r>
            <a:endParaRPr sz="1100"/>
          </a:p>
        </p:txBody>
      </p:sp>
      <p:sp>
        <p:nvSpPr>
          <p:cNvPr id="412" name="Google Shape;412;p41"/>
          <p:cNvSpPr/>
          <p:nvPr/>
        </p:nvSpPr>
        <p:spPr>
          <a:xfrm>
            <a:off x="1091504" y="2669266"/>
            <a:ext cx="7194000" cy="1406400"/>
          </a:xfrm>
          <a:prstGeom prst="roundRect">
            <a:avLst>
              <a:gd fmla="val 12803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 combines </a:t>
            </a:r>
            <a:r>
              <a:rPr b="1" lang="en" sz="25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structural feature construction</a:t>
            </a: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5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traditional vector representations </a:t>
            </a:r>
            <a:endParaRPr sz="1100"/>
          </a:p>
        </p:txBody>
      </p:sp>
      <p:pic>
        <p:nvPicPr>
          <p:cNvPr id="413" name="Google Shape;41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3749" y="790382"/>
            <a:ext cx="1389513" cy="4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1"/>
          <p:cNvSpPr txBox="1"/>
          <p:nvPr/>
        </p:nvSpPr>
        <p:spPr>
          <a:xfrm>
            <a:off x="460598" y="808984"/>
            <a:ext cx="130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41"/>
          <p:cNvPicPr preferRelativeResize="0"/>
          <p:nvPr/>
        </p:nvPicPr>
        <p:blipFill rotWithShape="1">
          <a:blip r:embed="rId5">
            <a:alphaModFix/>
          </a:blip>
          <a:srcRect b="27309" l="-540" r="539" t="3216"/>
          <a:stretch/>
        </p:blipFill>
        <p:spPr>
          <a:xfrm>
            <a:off x="4051730" y="464811"/>
            <a:ext cx="1580437" cy="106796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1"/>
          <p:cNvSpPr txBox="1"/>
          <p:nvPr/>
        </p:nvSpPr>
        <p:spPr>
          <a:xfrm>
            <a:off x="1984215" y="1764581"/>
            <a:ext cx="27927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 two relative positions (0,1,0), (0,1,0)</a:t>
            </a:r>
            <a:endParaRPr sz="1100"/>
          </a:p>
        </p:txBody>
      </p:sp>
      <p:sp>
        <p:nvSpPr>
          <p:cNvPr id="417" name="Google Shape;417;p41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Feature Constructions</a:t>
            </a:r>
            <a:endParaRPr sz="35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2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b="0" l="0" r="0" t="30560"/>
          <a:stretch/>
        </p:blipFill>
        <p:spPr>
          <a:xfrm>
            <a:off x="2602738" y="2474535"/>
            <a:ext cx="4925246" cy="18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2"/>
          <p:cNvSpPr txBox="1"/>
          <p:nvPr/>
        </p:nvSpPr>
        <p:spPr>
          <a:xfrm>
            <a:off x="6021823" y="790121"/>
            <a:ext cx="19431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make prediction</a:t>
            </a:r>
            <a:endParaRPr sz="1100"/>
          </a:p>
        </p:txBody>
      </p:sp>
      <p:sp>
        <p:nvSpPr>
          <p:cNvPr id="426" name="Google Shape;426;p42"/>
          <p:cNvSpPr/>
          <p:nvPr/>
        </p:nvSpPr>
        <p:spPr>
          <a:xfrm>
            <a:off x="420397" y="1624717"/>
            <a:ext cx="7225500" cy="271440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42"/>
          <p:cNvSpPr txBox="1"/>
          <p:nvPr/>
        </p:nvSpPr>
        <p:spPr>
          <a:xfrm>
            <a:off x="420398" y="1872784"/>
            <a:ext cx="1529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 node a:</a:t>
            </a:r>
            <a:endParaRPr sz="1100"/>
          </a:p>
        </p:txBody>
      </p:sp>
      <p:sp>
        <p:nvSpPr>
          <p:cNvPr id="428" name="Google Shape;428;p42"/>
          <p:cNvSpPr txBox="1"/>
          <p:nvPr/>
        </p:nvSpPr>
        <p:spPr>
          <a:xfrm>
            <a:off x="778097" y="4339012"/>
            <a:ext cx="7083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 </a:t>
            </a: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parallel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all nodes in the dictionaries of u and v</a:t>
            </a:r>
            <a:endParaRPr sz="1100"/>
          </a:p>
        </p:txBody>
      </p:sp>
      <p:cxnSp>
        <p:nvCxnSpPr>
          <p:cNvPr id="429" name="Google Shape;429;p42"/>
          <p:cNvCxnSpPr>
            <a:endCxn id="430" idx="3"/>
          </p:cNvCxnSpPr>
          <p:nvPr/>
        </p:nvCxnSpPr>
        <p:spPr>
          <a:xfrm flipH="1" rot="5400000">
            <a:off x="5471967" y="1158994"/>
            <a:ext cx="550200" cy="229800"/>
          </a:xfrm>
          <a:prstGeom prst="bentConnector2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31" name="Google Shape;431;p42"/>
          <p:cNvSpPr txBox="1"/>
          <p:nvPr/>
        </p:nvSpPr>
        <p:spPr>
          <a:xfrm>
            <a:off x="420398" y="2433395"/>
            <a:ext cx="1841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 node b: …</a:t>
            </a:r>
            <a:endParaRPr sz="1100"/>
          </a:p>
        </p:txBody>
      </p:sp>
      <p:sp>
        <p:nvSpPr>
          <p:cNvPr id="432" name="Google Shape;432;p42"/>
          <p:cNvSpPr txBox="1"/>
          <p:nvPr/>
        </p:nvSpPr>
        <p:spPr>
          <a:xfrm>
            <a:off x="883327" y="2951297"/>
            <a:ext cx="360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100"/>
          </a:p>
        </p:txBody>
      </p:sp>
      <p:pic>
        <p:nvPicPr>
          <p:cNvPr id="433" name="Google Shape;43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3749" y="790382"/>
            <a:ext cx="1389513" cy="4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2"/>
          <p:cNvSpPr txBox="1"/>
          <p:nvPr/>
        </p:nvSpPr>
        <p:spPr>
          <a:xfrm>
            <a:off x="460598" y="808984"/>
            <a:ext cx="130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42"/>
          <p:cNvPicPr preferRelativeResize="0"/>
          <p:nvPr/>
        </p:nvPicPr>
        <p:blipFill rotWithShape="1">
          <a:blip r:embed="rId5">
            <a:alphaModFix/>
          </a:blip>
          <a:srcRect b="27309" l="-540" r="539" t="3216"/>
          <a:stretch/>
        </p:blipFill>
        <p:spPr>
          <a:xfrm>
            <a:off x="4051730" y="464811"/>
            <a:ext cx="1580437" cy="106796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2"/>
          <p:cNvSpPr txBox="1"/>
          <p:nvPr/>
        </p:nvSpPr>
        <p:spPr>
          <a:xfrm>
            <a:off x="1984215" y="1764581"/>
            <a:ext cx="27927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 two relative positions (0,1,0), (0,1,0)</a:t>
            </a:r>
            <a:endParaRPr sz="1100"/>
          </a:p>
        </p:txBody>
      </p:sp>
      <p:sp>
        <p:nvSpPr>
          <p:cNvPr id="436" name="Google Shape;436;p42"/>
          <p:cNvSpPr txBox="1"/>
          <p:nvPr/>
        </p:nvSpPr>
        <p:spPr>
          <a:xfrm>
            <a:off x="5539478" y="1620775"/>
            <a:ext cx="2106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 two representations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sum pooling)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2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Feature Constructions</a:t>
            </a:r>
            <a:endParaRPr sz="35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3"/>
          <p:cNvSpPr txBox="1"/>
          <p:nvPr>
            <p:ph type="title"/>
          </p:nvPr>
        </p:nvSpPr>
        <p:spPr>
          <a:xfrm>
            <a:off x="1009050" y="159650"/>
            <a:ext cx="70299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b="1" lang="en" sz="3100">
                <a:solidFill>
                  <a:srgbClr val="C00000"/>
                </a:solidFill>
              </a:rPr>
              <a:t>N</a:t>
            </a:r>
            <a:r>
              <a:rPr lang="en" sz="3100">
                <a:solidFill>
                  <a:srgbClr val="C00000"/>
                </a:solidFill>
              </a:rPr>
              <a:t>eighborhood-</a:t>
            </a:r>
            <a:r>
              <a:rPr b="1" lang="en" sz="3100">
                <a:solidFill>
                  <a:srgbClr val="C00000"/>
                </a:solidFill>
              </a:rPr>
              <a:t>A</a:t>
            </a:r>
            <a:r>
              <a:rPr lang="en" sz="3100">
                <a:solidFill>
                  <a:srgbClr val="C00000"/>
                </a:solidFill>
              </a:rPr>
              <a:t>ware </a:t>
            </a:r>
            <a:r>
              <a:rPr b="1" lang="en" sz="3100">
                <a:solidFill>
                  <a:srgbClr val="C00000"/>
                </a:solidFill>
              </a:rPr>
              <a:t>T</a:t>
            </a:r>
            <a:r>
              <a:rPr lang="en" sz="3100">
                <a:solidFill>
                  <a:srgbClr val="C00000"/>
                </a:solidFill>
              </a:rPr>
              <a:t>emporal Network (NAT) </a:t>
            </a:r>
            <a:endParaRPr/>
          </a:p>
        </p:txBody>
      </p:sp>
      <p:sp>
        <p:nvSpPr>
          <p:cNvPr id="444" name="Google Shape;444;p43"/>
          <p:cNvSpPr txBox="1"/>
          <p:nvPr/>
        </p:nvSpPr>
        <p:spPr>
          <a:xfrm>
            <a:off x="647700" y="1257300"/>
            <a:ext cx="81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Char char="•"/>
            </a:pPr>
            <a:r>
              <a:rPr lang="en" sz="2200">
                <a:solidFill>
                  <a:srgbClr val="999999"/>
                </a:solidFill>
              </a:rPr>
              <a:t>Dictionary-type Node Representations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45" name="Google Shape;445;p43"/>
          <p:cNvSpPr txBox="1"/>
          <p:nvPr/>
        </p:nvSpPr>
        <p:spPr>
          <a:xfrm>
            <a:off x="4813950" y="1845100"/>
            <a:ext cx="32250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Avoids online neighbor sampling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3"/>
          <p:cNvSpPr txBox="1"/>
          <p:nvPr/>
        </p:nvSpPr>
        <p:spPr>
          <a:xfrm>
            <a:off x="1216025" y="1845100"/>
            <a:ext cx="28956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Constructs structural feature Efficiently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3"/>
          <p:cNvSpPr txBox="1"/>
          <p:nvPr/>
        </p:nvSpPr>
        <p:spPr>
          <a:xfrm>
            <a:off x="647700" y="2971800"/>
            <a:ext cx="81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Neighborhood Caches (N-Caches)</a:t>
            </a:r>
            <a:endParaRPr/>
          </a:p>
        </p:txBody>
      </p:sp>
      <p:sp>
        <p:nvSpPr>
          <p:cNvPr id="448" name="Google Shape;448;p43"/>
          <p:cNvSpPr txBox="1"/>
          <p:nvPr/>
        </p:nvSpPr>
        <p:spPr>
          <a:xfrm>
            <a:off x="2038350" y="3522750"/>
            <a:ext cx="49452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Maintains dictionary representations with parallel hashing scalably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1066800" y="-135567"/>
            <a:ext cx="701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" sz="3200">
                <a:solidFill>
                  <a:srgbClr val="C00000"/>
                </a:solidFill>
              </a:rPr>
              <a:t>Collaborator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0" y="3581400"/>
            <a:ext cx="91440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Purdue University (transferring to </a:t>
            </a:r>
            <a:r>
              <a:rPr baseline="30000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Georgia Tech. at 2023 Spring)</a:t>
            </a:r>
            <a:endParaRPr/>
          </a:p>
        </p:txBody>
      </p:sp>
      <p:sp>
        <p:nvSpPr>
          <p:cNvPr id="142" name="Google Shape;142;p26"/>
          <p:cNvSpPr txBox="1"/>
          <p:nvPr/>
        </p:nvSpPr>
        <p:spPr>
          <a:xfrm>
            <a:off x="0" y="297180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 Li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 b="0" l="17184" r="0" t="16777"/>
          <a:stretch/>
        </p:blipFill>
        <p:spPr>
          <a:xfrm>
            <a:off x="3730275" y="1325400"/>
            <a:ext cx="1773725" cy="15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001" y="123168"/>
            <a:ext cx="1965053" cy="476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s | Brand Guide" id="145" name="Google Shape;14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011" y="4207394"/>
            <a:ext cx="2152984" cy="762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46" name="Google Shape;146;p26"/>
          <p:cNvPicPr preferRelativeResize="0"/>
          <p:nvPr/>
        </p:nvPicPr>
        <p:blipFill rotWithShape="1">
          <a:blip r:embed="rId6">
            <a:alphaModFix/>
          </a:blip>
          <a:srcRect b="17401" l="0" r="0" t="18598"/>
          <a:stretch/>
        </p:blipFill>
        <p:spPr>
          <a:xfrm>
            <a:off x="7131610" y="0"/>
            <a:ext cx="2012388" cy="85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4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Neighborhood Caches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454" name="Google Shape;454;p44"/>
          <p:cNvSpPr txBox="1"/>
          <p:nvPr/>
        </p:nvSpPr>
        <p:spPr>
          <a:xfrm>
            <a:off x="96600" y="845000"/>
            <a:ext cx="81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Goals of</a:t>
            </a:r>
            <a:r>
              <a:rPr lang="en" sz="2200">
                <a:solidFill>
                  <a:schemeClr val="dk1"/>
                </a:solidFill>
              </a:rPr>
              <a:t> the data structure to store dictionary representations</a:t>
            </a:r>
            <a:endParaRPr/>
          </a:p>
        </p:txBody>
      </p:sp>
      <p:sp>
        <p:nvSpPr>
          <p:cNvPr id="455" name="Google Shape;455;p44"/>
          <p:cNvSpPr txBox="1"/>
          <p:nvPr/>
        </p:nvSpPr>
        <p:spPr>
          <a:xfrm>
            <a:off x="680250" y="1548350"/>
            <a:ext cx="23652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Maintainable size</a:t>
            </a:r>
            <a:endParaRPr sz="24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44"/>
          <p:cNvSpPr txBox="1"/>
          <p:nvPr/>
        </p:nvSpPr>
        <p:spPr>
          <a:xfrm>
            <a:off x="680250" y="2538950"/>
            <a:ext cx="23967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Fast random access/update</a:t>
            </a:r>
            <a:endParaRPr sz="24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44"/>
          <p:cNvSpPr txBox="1"/>
          <p:nvPr/>
        </p:nvSpPr>
        <p:spPr>
          <a:xfrm>
            <a:off x="1182450" y="3758150"/>
            <a:ext cx="18606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Parallelizable</a:t>
            </a:r>
            <a:endParaRPr sz="24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44"/>
          <p:cNvSpPr txBox="1"/>
          <p:nvPr/>
        </p:nvSpPr>
        <p:spPr>
          <a:xfrm>
            <a:off x="4640350" y="1548350"/>
            <a:ext cx="26565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Stores only a  subset of neighbors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44"/>
          <p:cNvSpPr txBox="1"/>
          <p:nvPr/>
        </p:nvSpPr>
        <p:spPr>
          <a:xfrm>
            <a:off x="4640350" y="2538950"/>
            <a:ext cx="2044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Hashes on IDs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44"/>
          <p:cNvSpPr txBox="1"/>
          <p:nvPr/>
        </p:nvSpPr>
        <p:spPr>
          <a:xfrm>
            <a:off x="4640350" y="3377150"/>
            <a:ext cx="23967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GPU parallelization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44"/>
          <p:cNvSpPr/>
          <p:nvPr/>
        </p:nvSpPr>
        <p:spPr>
          <a:xfrm>
            <a:off x="3169550" y="1586138"/>
            <a:ext cx="1347000" cy="386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4"/>
          <p:cNvSpPr/>
          <p:nvPr/>
        </p:nvSpPr>
        <p:spPr>
          <a:xfrm>
            <a:off x="3185150" y="2576738"/>
            <a:ext cx="1347000" cy="386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4"/>
          <p:cNvSpPr/>
          <p:nvPr/>
        </p:nvSpPr>
        <p:spPr>
          <a:xfrm>
            <a:off x="3168200" y="3795938"/>
            <a:ext cx="1347000" cy="3861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5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Neighborhood Caches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469" name="Google Shape;469;p45"/>
          <p:cNvSpPr txBox="1"/>
          <p:nvPr/>
        </p:nvSpPr>
        <p:spPr>
          <a:xfrm>
            <a:off x="96600" y="845000"/>
            <a:ext cx="5506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" sz="2200">
                <a:solidFill>
                  <a:schemeClr val="dk1"/>
                </a:solidFill>
              </a:rPr>
              <a:t>N-Caches</a:t>
            </a:r>
            <a:endParaRPr b="1" sz="2200">
              <a:solidFill>
                <a:schemeClr val="dk1"/>
              </a:solidFill>
            </a:endParaRPr>
          </a:p>
          <a:p>
            <a:pPr indent="0" lvl="0" marL="355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    –– Fixed size hash tables in the GPU</a:t>
            </a:r>
            <a:endParaRPr/>
          </a:p>
        </p:txBody>
      </p:sp>
      <p:sp>
        <p:nvSpPr>
          <p:cNvPr id="470" name="Google Shape;470;p45"/>
          <p:cNvSpPr txBox="1"/>
          <p:nvPr/>
        </p:nvSpPr>
        <p:spPr>
          <a:xfrm>
            <a:off x="982750" y="1776950"/>
            <a:ext cx="26565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Stores only a  subset of neighbors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5"/>
          <p:cNvSpPr txBox="1"/>
          <p:nvPr/>
        </p:nvSpPr>
        <p:spPr>
          <a:xfrm>
            <a:off x="1289650" y="2876000"/>
            <a:ext cx="2044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Hashes on IDs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5"/>
          <p:cNvSpPr txBox="1"/>
          <p:nvPr/>
        </p:nvSpPr>
        <p:spPr>
          <a:xfrm>
            <a:off x="1090150" y="3605750"/>
            <a:ext cx="23967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GPU 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parallelization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525" y="640663"/>
            <a:ext cx="2226175" cy="41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5"/>
          <p:cNvSpPr txBox="1"/>
          <p:nvPr/>
        </p:nvSpPr>
        <p:spPr>
          <a:xfrm>
            <a:off x="5913850" y="46826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55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N-Caches of</a:t>
            </a:r>
            <a:r>
              <a:rPr b="1" lang="en" sz="2000">
                <a:solidFill>
                  <a:schemeClr val="dk1"/>
                </a:solidFill>
              </a:rPr>
              <a:t> u</a:t>
            </a:r>
            <a:endParaRPr sz="1200"/>
          </a:p>
        </p:txBody>
      </p:sp>
      <p:sp>
        <p:nvSpPr>
          <p:cNvPr id="475" name="Google Shape;475;p45"/>
          <p:cNvSpPr/>
          <p:nvPr/>
        </p:nvSpPr>
        <p:spPr>
          <a:xfrm>
            <a:off x="5715000" y="1881775"/>
            <a:ext cx="641100" cy="55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5"/>
          <p:cNvSpPr/>
          <p:nvPr/>
        </p:nvSpPr>
        <p:spPr>
          <a:xfrm>
            <a:off x="5701050" y="3405775"/>
            <a:ext cx="641100" cy="55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6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Neighborhood Caches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482" name="Google Shape;482;p46"/>
          <p:cNvSpPr txBox="1"/>
          <p:nvPr/>
        </p:nvSpPr>
        <p:spPr>
          <a:xfrm>
            <a:off x="96600" y="845000"/>
            <a:ext cx="5506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" sz="2200">
                <a:solidFill>
                  <a:schemeClr val="dk1"/>
                </a:solidFill>
              </a:rPr>
              <a:t>N-Caches</a:t>
            </a:r>
            <a:endParaRPr b="1" sz="2200">
              <a:solidFill>
                <a:schemeClr val="dk1"/>
              </a:solidFill>
            </a:endParaRPr>
          </a:p>
          <a:p>
            <a:pPr indent="0" lvl="0" marL="355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    –– Fixed size hash tables in the GPU</a:t>
            </a:r>
            <a:endParaRPr/>
          </a:p>
        </p:txBody>
      </p:sp>
      <p:sp>
        <p:nvSpPr>
          <p:cNvPr id="483" name="Google Shape;483;p46"/>
          <p:cNvSpPr txBox="1"/>
          <p:nvPr/>
        </p:nvSpPr>
        <p:spPr>
          <a:xfrm>
            <a:off x="982750" y="1776950"/>
            <a:ext cx="26565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Stores only a  subset of neighbors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6"/>
          <p:cNvSpPr txBox="1"/>
          <p:nvPr/>
        </p:nvSpPr>
        <p:spPr>
          <a:xfrm>
            <a:off x="1289650" y="2876000"/>
            <a:ext cx="2044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Hashes on IDs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6"/>
          <p:cNvSpPr txBox="1"/>
          <p:nvPr/>
        </p:nvSpPr>
        <p:spPr>
          <a:xfrm>
            <a:off x="1090150" y="3605750"/>
            <a:ext cx="23967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GPU 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parallelization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Google Shape;48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525" y="640663"/>
            <a:ext cx="2226175" cy="41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6"/>
          <p:cNvSpPr txBox="1"/>
          <p:nvPr/>
        </p:nvSpPr>
        <p:spPr>
          <a:xfrm>
            <a:off x="5913850" y="46826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55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N-Caches of</a:t>
            </a:r>
            <a:r>
              <a:rPr b="1" lang="en" sz="2000">
                <a:solidFill>
                  <a:schemeClr val="dk1"/>
                </a:solidFill>
              </a:rPr>
              <a:t> u</a:t>
            </a:r>
            <a:endParaRPr sz="1200"/>
          </a:p>
        </p:txBody>
      </p:sp>
      <p:sp>
        <p:nvSpPr>
          <p:cNvPr id="488" name="Google Shape;488;p46"/>
          <p:cNvSpPr txBox="1"/>
          <p:nvPr/>
        </p:nvSpPr>
        <p:spPr>
          <a:xfrm>
            <a:off x="4321100" y="4036550"/>
            <a:ext cx="15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Neighbor </a:t>
            </a:r>
            <a:r>
              <a:rPr lang="en" sz="20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IDs</a:t>
            </a:r>
            <a:endParaRPr sz="20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9" name="Google Shape;489;p46"/>
          <p:cNvCxnSpPr>
            <a:stCxn id="488" idx="3"/>
          </p:cNvCxnSpPr>
          <p:nvPr/>
        </p:nvCxnSpPr>
        <p:spPr>
          <a:xfrm flipH="1" rot="10800000">
            <a:off x="5849300" y="4223450"/>
            <a:ext cx="478800" cy="1320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0" name="Google Shape;490;p46"/>
          <p:cNvSpPr/>
          <p:nvPr/>
        </p:nvSpPr>
        <p:spPr>
          <a:xfrm>
            <a:off x="5715000" y="1881775"/>
            <a:ext cx="641100" cy="55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6"/>
          <p:cNvSpPr/>
          <p:nvPr/>
        </p:nvSpPr>
        <p:spPr>
          <a:xfrm>
            <a:off x="5701050" y="3405775"/>
            <a:ext cx="641100" cy="55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6"/>
          <p:cNvSpPr/>
          <p:nvPr/>
        </p:nvSpPr>
        <p:spPr>
          <a:xfrm>
            <a:off x="6328325" y="571500"/>
            <a:ext cx="487800" cy="41817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725" y="869263"/>
            <a:ext cx="2226175" cy="41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47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Neighborhood Caches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499" name="Google Shape;499;p47"/>
          <p:cNvSpPr txBox="1"/>
          <p:nvPr/>
        </p:nvSpPr>
        <p:spPr>
          <a:xfrm>
            <a:off x="96600" y="845000"/>
            <a:ext cx="5506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" sz="2200">
                <a:solidFill>
                  <a:schemeClr val="dk1"/>
                </a:solidFill>
              </a:rPr>
              <a:t>N-Caches</a:t>
            </a:r>
            <a:endParaRPr b="1" sz="2200">
              <a:solidFill>
                <a:schemeClr val="dk1"/>
              </a:solidFill>
            </a:endParaRPr>
          </a:p>
          <a:p>
            <a:pPr indent="0" lvl="0" marL="355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    –– Fixed size hash tables in the GPU</a:t>
            </a:r>
            <a:endParaRPr/>
          </a:p>
        </p:txBody>
      </p:sp>
      <p:sp>
        <p:nvSpPr>
          <p:cNvPr id="500" name="Google Shape;500;p47"/>
          <p:cNvSpPr txBox="1"/>
          <p:nvPr/>
        </p:nvSpPr>
        <p:spPr>
          <a:xfrm>
            <a:off x="982750" y="1776950"/>
            <a:ext cx="26565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Stores only a  subset of neighbors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47"/>
          <p:cNvSpPr txBox="1"/>
          <p:nvPr/>
        </p:nvSpPr>
        <p:spPr>
          <a:xfrm>
            <a:off x="1289650" y="2876000"/>
            <a:ext cx="2044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Hashes on IDs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47"/>
          <p:cNvSpPr txBox="1"/>
          <p:nvPr/>
        </p:nvSpPr>
        <p:spPr>
          <a:xfrm>
            <a:off x="1090150" y="3605750"/>
            <a:ext cx="23967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GPU 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parallelization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47"/>
          <p:cNvSpPr/>
          <p:nvPr/>
        </p:nvSpPr>
        <p:spPr>
          <a:xfrm>
            <a:off x="6753925" y="975525"/>
            <a:ext cx="557400" cy="36897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7"/>
          <p:cNvSpPr txBox="1"/>
          <p:nvPr/>
        </p:nvSpPr>
        <p:spPr>
          <a:xfrm>
            <a:off x="7770000" y="921950"/>
            <a:ext cx="137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Dictionary</a:t>
            </a:r>
            <a:endParaRPr sz="20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Reps</a:t>
            </a:r>
            <a:endParaRPr sz="20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p47"/>
          <p:cNvCxnSpPr>
            <a:stCxn id="504" idx="1"/>
          </p:cNvCxnSpPr>
          <p:nvPr/>
        </p:nvCxnSpPr>
        <p:spPr>
          <a:xfrm rot="10800000">
            <a:off x="7359900" y="1275950"/>
            <a:ext cx="410100" cy="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6" name="Google Shape;506;p47"/>
          <p:cNvSpPr/>
          <p:nvPr/>
        </p:nvSpPr>
        <p:spPr>
          <a:xfrm>
            <a:off x="5009275" y="2202375"/>
            <a:ext cx="641100" cy="55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7"/>
          <p:cNvSpPr/>
          <p:nvPr/>
        </p:nvSpPr>
        <p:spPr>
          <a:xfrm>
            <a:off x="4995325" y="3726375"/>
            <a:ext cx="641100" cy="55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7"/>
          <p:cNvSpPr/>
          <p:nvPr/>
        </p:nvSpPr>
        <p:spPr>
          <a:xfrm>
            <a:off x="5650375" y="975525"/>
            <a:ext cx="487800" cy="39357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7"/>
          <p:cNvSpPr txBox="1"/>
          <p:nvPr/>
        </p:nvSpPr>
        <p:spPr>
          <a:xfrm>
            <a:off x="3635300" y="4036550"/>
            <a:ext cx="15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Neighbor IDs</a:t>
            </a:r>
            <a:endParaRPr sz="20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0" name="Google Shape;510;p47"/>
          <p:cNvCxnSpPr>
            <a:stCxn id="509" idx="3"/>
          </p:cNvCxnSpPr>
          <p:nvPr/>
        </p:nvCxnSpPr>
        <p:spPr>
          <a:xfrm flipH="1" rot="10800000">
            <a:off x="5163500" y="4223450"/>
            <a:ext cx="478800" cy="1320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725" y="869263"/>
            <a:ext cx="2226175" cy="41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5225" y="1638263"/>
            <a:ext cx="397325" cy="10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1274" y="3210325"/>
            <a:ext cx="345239" cy="12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8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Neighborhood Caches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519" name="Google Shape;519;p48"/>
          <p:cNvSpPr txBox="1"/>
          <p:nvPr/>
        </p:nvSpPr>
        <p:spPr>
          <a:xfrm>
            <a:off x="96600" y="845000"/>
            <a:ext cx="5506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" sz="2200">
                <a:solidFill>
                  <a:schemeClr val="dk1"/>
                </a:solidFill>
              </a:rPr>
              <a:t>N-Caches</a:t>
            </a:r>
            <a:endParaRPr b="1" sz="2200">
              <a:solidFill>
                <a:schemeClr val="dk1"/>
              </a:solidFill>
            </a:endParaRPr>
          </a:p>
          <a:p>
            <a:pPr indent="0" lvl="0" marL="355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    –– Fixed size hash tables in the GPU</a:t>
            </a:r>
            <a:endParaRPr/>
          </a:p>
        </p:txBody>
      </p:sp>
      <p:sp>
        <p:nvSpPr>
          <p:cNvPr id="520" name="Google Shape;520;p48"/>
          <p:cNvSpPr txBox="1"/>
          <p:nvPr/>
        </p:nvSpPr>
        <p:spPr>
          <a:xfrm>
            <a:off x="982750" y="1776950"/>
            <a:ext cx="26565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Stores only a  subset of neighbors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48"/>
          <p:cNvSpPr txBox="1"/>
          <p:nvPr/>
        </p:nvSpPr>
        <p:spPr>
          <a:xfrm>
            <a:off x="1289650" y="2876000"/>
            <a:ext cx="2044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Hashes on IDs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48"/>
          <p:cNvSpPr txBox="1"/>
          <p:nvPr/>
        </p:nvSpPr>
        <p:spPr>
          <a:xfrm>
            <a:off x="1090150" y="3605750"/>
            <a:ext cx="23967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GPU 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parallelization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48"/>
          <p:cNvSpPr/>
          <p:nvPr/>
        </p:nvSpPr>
        <p:spPr>
          <a:xfrm>
            <a:off x="5009275" y="2202375"/>
            <a:ext cx="641100" cy="55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8"/>
          <p:cNvSpPr/>
          <p:nvPr/>
        </p:nvSpPr>
        <p:spPr>
          <a:xfrm>
            <a:off x="4995325" y="3726375"/>
            <a:ext cx="641100" cy="55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725" y="869263"/>
            <a:ext cx="2226175" cy="41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5225" y="1638263"/>
            <a:ext cx="397325" cy="10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1274" y="3210325"/>
            <a:ext cx="345239" cy="12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49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Neighborhood Caches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533" name="Google Shape;533;p49"/>
          <p:cNvSpPr txBox="1"/>
          <p:nvPr/>
        </p:nvSpPr>
        <p:spPr>
          <a:xfrm>
            <a:off x="96600" y="845000"/>
            <a:ext cx="5506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" sz="2200">
                <a:solidFill>
                  <a:schemeClr val="dk1"/>
                </a:solidFill>
              </a:rPr>
              <a:t>N-Caches</a:t>
            </a:r>
            <a:endParaRPr b="1" sz="2200">
              <a:solidFill>
                <a:schemeClr val="dk1"/>
              </a:solidFill>
            </a:endParaRPr>
          </a:p>
          <a:p>
            <a:pPr indent="0" lvl="0" marL="355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    –– Fixed size hash tables in the GPU</a:t>
            </a:r>
            <a:endParaRPr/>
          </a:p>
        </p:txBody>
      </p:sp>
      <p:sp>
        <p:nvSpPr>
          <p:cNvPr id="534" name="Google Shape;534;p49"/>
          <p:cNvSpPr txBox="1"/>
          <p:nvPr/>
        </p:nvSpPr>
        <p:spPr>
          <a:xfrm>
            <a:off x="982750" y="1776950"/>
            <a:ext cx="26565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Stores only a  subset of neighbors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49"/>
          <p:cNvSpPr txBox="1"/>
          <p:nvPr/>
        </p:nvSpPr>
        <p:spPr>
          <a:xfrm>
            <a:off x="1289650" y="2876000"/>
            <a:ext cx="20448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Hashes on IDs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9"/>
          <p:cNvSpPr txBox="1"/>
          <p:nvPr/>
        </p:nvSpPr>
        <p:spPr>
          <a:xfrm>
            <a:off x="1090150" y="3605750"/>
            <a:ext cx="23967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GPU parallelization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0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Neighborhood Caches</a:t>
            </a:r>
            <a:endParaRPr sz="3500">
              <a:solidFill>
                <a:srgbClr val="C00000"/>
              </a:solidFill>
            </a:endParaRPr>
          </a:p>
        </p:txBody>
      </p:sp>
      <p:pic>
        <p:nvPicPr>
          <p:cNvPr id="542" name="Google Shape;54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3749" y="790382"/>
            <a:ext cx="1389513" cy="4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0"/>
          <p:cNvSpPr txBox="1"/>
          <p:nvPr/>
        </p:nvSpPr>
        <p:spPr>
          <a:xfrm>
            <a:off x="460598" y="808984"/>
            <a:ext cx="130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0"/>
          <p:cNvSpPr txBox="1"/>
          <p:nvPr/>
        </p:nvSpPr>
        <p:spPr>
          <a:xfrm>
            <a:off x="612300" y="2065575"/>
            <a:ext cx="4140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To update the N-caches of </a:t>
            </a:r>
            <a:r>
              <a:rPr b="1" lang="en" sz="2200">
                <a:solidFill>
                  <a:schemeClr val="dk1"/>
                </a:solidFill>
              </a:rPr>
              <a:t>u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70C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●"/>
            </a:pPr>
            <a:r>
              <a:rPr lang="en" sz="2200">
                <a:solidFill>
                  <a:srgbClr val="0070C0"/>
                </a:solidFill>
              </a:rPr>
              <a:t>Update 0-hop </a:t>
            </a:r>
            <a:endParaRPr sz="2200">
              <a:solidFill>
                <a:srgbClr val="0070C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●"/>
            </a:pPr>
            <a:r>
              <a:rPr lang="en" sz="2200">
                <a:solidFill>
                  <a:srgbClr val="0070C0"/>
                </a:solidFill>
              </a:rPr>
              <a:t>Update 1-hop </a:t>
            </a:r>
            <a:endParaRPr sz="2200">
              <a:solidFill>
                <a:srgbClr val="0070C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●"/>
            </a:pPr>
            <a:r>
              <a:rPr lang="en" sz="2200">
                <a:solidFill>
                  <a:srgbClr val="0070C0"/>
                </a:solidFill>
              </a:rPr>
              <a:t>Update 2-hop, …</a:t>
            </a:r>
            <a:endParaRPr sz="2200"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id="545" name="Google Shape;545;p50"/>
          <p:cNvPicPr preferRelativeResize="0"/>
          <p:nvPr/>
        </p:nvPicPr>
        <p:blipFill rotWithShape="1">
          <a:blip r:embed="rId4">
            <a:alphaModFix/>
          </a:blip>
          <a:srcRect b="27309" l="-540" r="539" t="3216"/>
          <a:stretch/>
        </p:blipFill>
        <p:spPr>
          <a:xfrm>
            <a:off x="3454705" y="551011"/>
            <a:ext cx="1580437" cy="106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7125" y="716863"/>
            <a:ext cx="2226175" cy="41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8625" y="1485863"/>
            <a:ext cx="397325" cy="10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4674" y="3057925"/>
            <a:ext cx="345239" cy="12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600" y="713777"/>
            <a:ext cx="4255674" cy="41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1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Neighborhood Caches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555" name="Google Shape;555;p51"/>
          <p:cNvSpPr txBox="1"/>
          <p:nvPr/>
        </p:nvSpPr>
        <p:spPr>
          <a:xfrm>
            <a:off x="460598" y="808984"/>
            <a:ext cx="130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51"/>
          <p:cNvSpPr txBox="1"/>
          <p:nvPr/>
        </p:nvSpPr>
        <p:spPr>
          <a:xfrm>
            <a:off x="612300" y="1836975"/>
            <a:ext cx="3959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To update the N-caches of </a:t>
            </a:r>
            <a:r>
              <a:rPr b="1" lang="en" sz="2200">
                <a:solidFill>
                  <a:schemeClr val="dk1"/>
                </a:solidFill>
              </a:rPr>
              <a:t>u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●"/>
            </a:pPr>
            <a:r>
              <a:rPr lang="en" sz="2200">
                <a:solidFill>
                  <a:srgbClr val="0070C0"/>
                </a:solidFill>
              </a:rPr>
              <a:t>Update 0-hop </a:t>
            </a:r>
            <a:endParaRPr sz="2200">
              <a:solidFill>
                <a:srgbClr val="0070C0"/>
              </a:solidFill>
            </a:endParaRPr>
          </a:p>
        </p:txBody>
      </p:sp>
      <p:pic>
        <p:nvPicPr>
          <p:cNvPr id="557" name="Google Shape;557;p51"/>
          <p:cNvPicPr preferRelativeResize="0"/>
          <p:nvPr/>
        </p:nvPicPr>
        <p:blipFill rotWithShape="1">
          <a:blip r:embed="rId4">
            <a:alphaModFix/>
          </a:blip>
          <a:srcRect b="27309" l="-540" r="539" t="3216"/>
          <a:stretch/>
        </p:blipFill>
        <p:spPr>
          <a:xfrm>
            <a:off x="1698405" y="551011"/>
            <a:ext cx="1580437" cy="1067967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51"/>
          <p:cNvSpPr/>
          <p:nvPr/>
        </p:nvSpPr>
        <p:spPr>
          <a:xfrm>
            <a:off x="5268950" y="599375"/>
            <a:ext cx="2955000" cy="878100"/>
          </a:xfrm>
          <a:prstGeom prst="rect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600" y="713777"/>
            <a:ext cx="4255674" cy="41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2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Neighborhood Caches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565" name="Google Shape;565;p52"/>
          <p:cNvSpPr txBox="1"/>
          <p:nvPr/>
        </p:nvSpPr>
        <p:spPr>
          <a:xfrm>
            <a:off x="460598" y="808984"/>
            <a:ext cx="130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52"/>
          <p:cNvSpPr txBox="1"/>
          <p:nvPr/>
        </p:nvSpPr>
        <p:spPr>
          <a:xfrm>
            <a:off x="612300" y="1836975"/>
            <a:ext cx="4113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To update the N-caches of </a:t>
            </a:r>
            <a:r>
              <a:rPr b="1" lang="en" sz="2200">
                <a:solidFill>
                  <a:schemeClr val="dk1"/>
                </a:solidFill>
              </a:rPr>
              <a:t>u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●"/>
            </a:pPr>
            <a:r>
              <a:rPr lang="en" sz="2200">
                <a:solidFill>
                  <a:srgbClr val="0070C0"/>
                </a:solidFill>
              </a:rPr>
              <a:t>Update 1-hop</a:t>
            </a:r>
            <a:endParaRPr sz="2200">
              <a:solidFill>
                <a:srgbClr val="0070C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AutoNum type="alphaLcPeriod"/>
            </a:pPr>
            <a:r>
              <a:rPr lang="en" sz="2200">
                <a:solidFill>
                  <a:srgbClr val="0070C0"/>
                </a:solidFill>
              </a:rPr>
              <a:t>Compute</a:t>
            </a:r>
            <a:endParaRPr sz="2200">
              <a:solidFill>
                <a:srgbClr val="0070C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AutoNum type="alphaLcPeriod"/>
            </a:pPr>
            <a:r>
              <a:rPr lang="en" sz="2200">
                <a:solidFill>
                  <a:srgbClr val="0070C0"/>
                </a:solidFill>
              </a:rPr>
              <a:t>Check position </a:t>
            </a:r>
            <a:r>
              <a:rPr i="1" lang="en" sz="2200">
                <a:solidFill>
                  <a:srgbClr val="0070C0"/>
                </a:solidFill>
              </a:rPr>
              <a:t>hash</a:t>
            </a:r>
            <a:r>
              <a:rPr lang="en" sz="2200">
                <a:solidFill>
                  <a:srgbClr val="0070C0"/>
                </a:solidFill>
              </a:rPr>
              <a:t>(</a:t>
            </a:r>
            <a:r>
              <a:rPr b="1" lang="en" sz="2200">
                <a:solidFill>
                  <a:srgbClr val="0070C0"/>
                </a:solidFill>
              </a:rPr>
              <a:t>v</a:t>
            </a:r>
            <a:r>
              <a:rPr lang="en" sz="2200">
                <a:solidFill>
                  <a:srgbClr val="0070C0"/>
                </a:solidFill>
              </a:rPr>
              <a:t>)</a:t>
            </a:r>
            <a:endParaRPr sz="2200">
              <a:solidFill>
                <a:srgbClr val="0070C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AutoNum type="alphaLcPeriod"/>
            </a:pPr>
            <a:r>
              <a:rPr lang="en" sz="2200">
                <a:solidFill>
                  <a:srgbClr val="0070C0"/>
                </a:solidFill>
              </a:rPr>
              <a:t>If key is empty or is </a:t>
            </a:r>
            <a:r>
              <a:rPr b="1" lang="en" sz="2200">
                <a:solidFill>
                  <a:srgbClr val="0070C0"/>
                </a:solidFill>
              </a:rPr>
              <a:t>v </a:t>
            </a:r>
            <a:r>
              <a:rPr lang="en" sz="2200">
                <a:solidFill>
                  <a:srgbClr val="0070C0"/>
                </a:solidFill>
              </a:rPr>
              <a:t>itself, then insert value</a:t>
            </a:r>
            <a:endParaRPr sz="2200">
              <a:solidFill>
                <a:srgbClr val="0070C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AutoNum type="alphaLcPeriod"/>
            </a:pPr>
            <a:r>
              <a:rPr lang="en" sz="2200">
                <a:solidFill>
                  <a:srgbClr val="0070C0"/>
                </a:solidFill>
              </a:rPr>
              <a:t>Otherwise, COLLISION! Replace randomly</a:t>
            </a:r>
            <a:endParaRPr sz="2200">
              <a:solidFill>
                <a:srgbClr val="0070C0"/>
              </a:solidFill>
            </a:endParaRPr>
          </a:p>
        </p:txBody>
      </p:sp>
      <p:pic>
        <p:nvPicPr>
          <p:cNvPr id="567" name="Google Shape;567;p52"/>
          <p:cNvPicPr preferRelativeResize="0"/>
          <p:nvPr/>
        </p:nvPicPr>
        <p:blipFill rotWithShape="1">
          <a:blip r:embed="rId4">
            <a:alphaModFix/>
          </a:blip>
          <a:srcRect b="27309" l="-540" r="539" t="3216"/>
          <a:stretch/>
        </p:blipFill>
        <p:spPr>
          <a:xfrm>
            <a:off x="1698405" y="551011"/>
            <a:ext cx="1580437" cy="106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8700" y="2891375"/>
            <a:ext cx="530759" cy="4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2"/>
          <p:cNvSpPr/>
          <p:nvPr/>
        </p:nvSpPr>
        <p:spPr>
          <a:xfrm>
            <a:off x="4725325" y="1449650"/>
            <a:ext cx="3420000" cy="1589100"/>
          </a:xfrm>
          <a:prstGeom prst="rect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922" y="2893060"/>
            <a:ext cx="513918" cy="45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600" y="713777"/>
            <a:ext cx="4255674" cy="41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53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NAT - Neighborhood Caches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577" name="Google Shape;577;p53"/>
          <p:cNvSpPr txBox="1"/>
          <p:nvPr/>
        </p:nvSpPr>
        <p:spPr>
          <a:xfrm>
            <a:off x="460598" y="808984"/>
            <a:ext cx="130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53"/>
          <p:cNvSpPr txBox="1"/>
          <p:nvPr/>
        </p:nvSpPr>
        <p:spPr>
          <a:xfrm>
            <a:off x="612300" y="1836975"/>
            <a:ext cx="4113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To update the N-caches of </a:t>
            </a:r>
            <a:r>
              <a:rPr b="1" lang="en" sz="2200">
                <a:solidFill>
                  <a:schemeClr val="dk1"/>
                </a:solidFill>
              </a:rPr>
              <a:t>u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●"/>
            </a:pPr>
            <a:r>
              <a:rPr lang="en" sz="2200">
                <a:solidFill>
                  <a:srgbClr val="0070C0"/>
                </a:solidFill>
              </a:rPr>
              <a:t>Update 2-hop</a:t>
            </a:r>
            <a:endParaRPr sz="2200">
              <a:solidFill>
                <a:srgbClr val="0070C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AutoNum type="alphaLcPeriod"/>
            </a:pPr>
            <a:r>
              <a:rPr lang="en" sz="2200">
                <a:solidFill>
                  <a:srgbClr val="0070C0"/>
                </a:solidFill>
              </a:rPr>
              <a:t>Access</a:t>
            </a:r>
            <a:endParaRPr sz="2200">
              <a:solidFill>
                <a:srgbClr val="0070C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AutoNum type="alphaLcPeriod"/>
            </a:pPr>
            <a:r>
              <a:rPr lang="en" sz="2200">
                <a:solidFill>
                  <a:srgbClr val="0070C0"/>
                </a:solidFill>
              </a:rPr>
              <a:t>Check position </a:t>
            </a:r>
            <a:r>
              <a:rPr i="1" lang="en" sz="2200">
                <a:solidFill>
                  <a:srgbClr val="0070C0"/>
                </a:solidFill>
              </a:rPr>
              <a:t>hash</a:t>
            </a:r>
            <a:r>
              <a:rPr lang="en" sz="2200">
                <a:solidFill>
                  <a:srgbClr val="0070C0"/>
                </a:solidFill>
              </a:rPr>
              <a:t>(</a:t>
            </a:r>
            <a:r>
              <a:rPr b="1" lang="en" sz="2200">
                <a:solidFill>
                  <a:srgbClr val="0070C0"/>
                </a:solidFill>
              </a:rPr>
              <a:t>a</a:t>
            </a:r>
            <a:r>
              <a:rPr lang="en" sz="2200">
                <a:solidFill>
                  <a:srgbClr val="0070C0"/>
                </a:solidFill>
              </a:rPr>
              <a:t>)</a:t>
            </a:r>
            <a:endParaRPr sz="2200">
              <a:solidFill>
                <a:srgbClr val="0070C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AutoNum type="alphaLcPeriod"/>
            </a:pPr>
            <a:r>
              <a:rPr lang="en" sz="2200">
                <a:solidFill>
                  <a:srgbClr val="0070C0"/>
                </a:solidFill>
              </a:rPr>
              <a:t>If key is empty or is </a:t>
            </a:r>
            <a:r>
              <a:rPr b="1" lang="en" sz="2200">
                <a:solidFill>
                  <a:srgbClr val="0070C0"/>
                </a:solidFill>
              </a:rPr>
              <a:t>a</a:t>
            </a:r>
            <a:r>
              <a:rPr b="1" lang="en" sz="2200">
                <a:solidFill>
                  <a:srgbClr val="0070C0"/>
                </a:solidFill>
              </a:rPr>
              <a:t> </a:t>
            </a:r>
            <a:r>
              <a:rPr lang="en" sz="2200">
                <a:solidFill>
                  <a:srgbClr val="0070C0"/>
                </a:solidFill>
              </a:rPr>
              <a:t>itself, then replace</a:t>
            </a:r>
            <a:endParaRPr sz="2200">
              <a:solidFill>
                <a:srgbClr val="0070C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AutoNum type="alphaLcPeriod"/>
            </a:pPr>
            <a:r>
              <a:rPr lang="en" sz="2200">
                <a:solidFill>
                  <a:srgbClr val="0070C0"/>
                </a:solidFill>
              </a:rPr>
              <a:t>Otherwise, replace randomly</a:t>
            </a:r>
            <a:endParaRPr sz="2200">
              <a:solidFill>
                <a:srgbClr val="0070C0"/>
              </a:solidFill>
            </a:endParaRPr>
          </a:p>
        </p:txBody>
      </p:sp>
      <p:pic>
        <p:nvPicPr>
          <p:cNvPr id="579" name="Google Shape;579;p53"/>
          <p:cNvPicPr preferRelativeResize="0"/>
          <p:nvPr/>
        </p:nvPicPr>
        <p:blipFill rotWithShape="1">
          <a:blip r:embed="rId5">
            <a:alphaModFix/>
          </a:blip>
          <a:srcRect b="27309" l="-540" r="539" t="3216"/>
          <a:stretch/>
        </p:blipFill>
        <p:spPr>
          <a:xfrm>
            <a:off x="1698405" y="551011"/>
            <a:ext cx="1580437" cy="1067967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53"/>
          <p:cNvSpPr/>
          <p:nvPr/>
        </p:nvSpPr>
        <p:spPr>
          <a:xfrm>
            <a:off x="4725325" y="2973650"/>
            <a:ext cx="3420000" cy="1884600"/>
          </a:xfrm>
          <a:prstGeom prst="rect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53"/>
          <p:cNvSpPr/>
          <p:nvPr/>
        </p:nvSpPr>
        <p:spPr>
          <a:xfrm>
            <a:off x="724825" y="3317500"/>
            <a:ext cx="404400" cy="1540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53"/>
          <p:cNvSpPr txBox="1"/>
          <p:nvPr/>
        </p:nvSpPr>
        <p:spPr>
          <a:xfrm>
            <a:off x="270925" y="3644600"/>
            <a:ext cx="724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Same as 1-hop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3"/>
          <p:cNvSpPr/>
          <p:nvPr/>
        </p:nvSpPr>
        <p:spPr>
          <a:xfrm>
            <a:off x="1091504" y="2669266"/>
            <a:ext cx="7194000" cy="1406400"/>
          </a:xfrm>
          <a:prstGeom prst="roundRect">
            <a:avLst>
              <a:gd fmla="val 12803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updates are </a:t>
            </a: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performed within GPU in parallel for all nodes in a minibatch</a:t>
            </a:r>
            <a:r>
              <a:rPr b="1" lang="en" sz="25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536873" y="1148437"/>
            <a:ext cx="5746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b="0" i="0" lang="en" sz="2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Abstraction of complex interactive systems.</a:t>
            </a:r>
            <a:endParaRPr sz="1100"/>
          </a:p>
        </p:txBody>
      </p:sp>
      <p:pic>
        <p:nvPicPr>
          <p:cNvPr descr="A picture containing text, electronics&#10;&#10;Description automatically generated" id="153" name="Google Shape;153;p27"/>
          <p:cNvPicPr preferRelativeResize="0"/>
          <p:nvPr/>
        </p:nvPicPr>
        <p:blipFill rotWithShape="1">
          <a:blip r:embed="rId3">
            <a:alphaModFix/>
          </a:blip>
          <a:srcRect b="20584" l="15242" r="18885" t="26347"/>
          <a:stretch/>
        </p:blipFill>
        <p:spPr>
          <a:xfrm>
            <a:off x="6524813" y="858606"/>
            <a:ext cx="1820710" cy="123763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>
            <p:ph type="title"/>
          </p:nvPr>
        </p:nvSpPr>
        <p:spPr>
          <a:xfrm>
            <a:off x="1066800" y="-135567"/>
            <a:ext cx="701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" sz="3200">
                <a:solidFill>
                  <a:srgbClr val="C00000"/>
                </a:solidFill>
              </a:rPr>
              <a:t>Temporal Networks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536873" y="2174046"/>
            <a:ext cx="5622900" cy="21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/>
          <a:p>
            <a:pPr indent="-3810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" sz="2200">
                <a:solidFill>
                  <a:srgbClr val="0070C0"/>
                </a:solidFill>
              </a:rPr>
              <a:t>Network structures evolve over time.</a:t>
            </a:r>
            <a:endParaRPr sz="2200">
              <a:solidFill>
                <a:srgbClr val="0070C0"/>
              </a:solidFill>
            </a:endParaRPr>
          </a:p>
          <a:p>
            <a:pPr indent="-304800" lvl="1" marL="723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/>
              <a:t>Email network</a:t>
            </a:r>
            <a:endParaRPr/>
          </a:p>
          <a:p>
            <a:pPr indent="-304800" lvl="1" marL="723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/>
              <a:t>Social media network </a:t>
            </a:r>
            <a:endParaRPr/>
          </a:p>
          <a:p>
            <a:pPr indent="-304800" lvl="1" marL="723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/>
              <a:t>User-item networks in recommender systems</a:t>
            </a:r>
            <a:endParaRPr/>
          </a:p>
          <a:p>
            <a:pPr indent="-304800" lvl="1" marL="723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/>
              <a:t>Engineering control networks</a:t>
            </a:r>
            <a:endParaRPr/>
          </a:p>
          <a:p>
            <a:pPr indent="-304800" lvl="1" marL="723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/>
              <a:t>Mobility networks</a:t>
            </a:r>
            <a:endParaRPr/>
          </a:p>
        </p:txBody>
      </p:sp>
      <p:pic>
        <p:nvPicPr>
          <p:cNvPr descr="Social Media Networking Cartoon Characters Stock Illustration - Download  Image Now - iStock" id="156" name="Google Shape;15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5319" y="2182396"/>
            <a:ext cx="1699717" cy="141588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 txBox="1"/>
          <p:nvPr/>
        </p:nvSpPr>
        <p:spPr>
          <a:xfrm>
            <a:off x="5519468" y="4778174"/>
            <a:ext cx="28260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https://www.shortstack.com/blog/best-social-networks-to-reach-specific-demographics/</a:t>
            </a:r>
            <a:endParaRPr sz="1100"/>
          </a:p>
        </p:txBody>
      </p:sp>
      <p:sp>
        <p:nvSpPr>
          <p:cNvPr id="158" name="Google Shape;158;p27"/>
          <p:cNvSpPr txBox="1"/>
          <p:nvPr/>
        </p:nvSpPr>
        <p:spPr>
          <a:xfrm>
            <a:off x="5524415" y="4922047"/>
            <a:ext cx="48306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https://engineering.jhu.edu/magazine/2018/05/securing-the-power-grid/#.YF43g69KhPY</a:t>
            </a:r>
            <a:endParaRPr sz="1100"/>
          </a:p>
        </p:txBody>
      </p:sp>
      <p:sp>
        <p:nvSpPr>
          <p:cNvPr id="159" name="Google Shape;159;p27"/>
          <p:cNvSpPr txBox="1"/>
          <p:nvPr/>
        </p:nvSpPr>
        <p:spPr>
          <a:xfrm>
            <a:off x="5519468" y="4850654"/>
            <a:ext cx="49062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https://www.sciencedirect.com/science/article/pii/S0378873314000173</a:t>
            </a:r>
            <a:endParaRPr sz="1100"/>
          </a:p>
        </p:txBody>
      </p:sp>
      <p:sp>
        <p:nvSpPr>
          <p:cNvPr id="160" name="Google Shape;160;p27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igure 1 from Wireless Communication for Factory Automation: an opportunity  for LTE and 5G systems | Semantic Scholar" id="161" name="Google Shape;16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325" y="3609275"/>
            <a:ext cx="1699701" cy="110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9" name="Google Shape;589;p54"/>
          <p:cNvCxnSpPr/>
          <p:nvPr/>
        </p:nvCxnSpPr>
        <p:spPr>
          <a:xfrm>
            <a:off x="2269008" y="1466168"/>
            <a:ext cx="54996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90" name="Google Shape;590;p54"/>
          <p:cNvSpPr/>
          <p:nvPr/>
        </p:nvSpPr>
        <p:spPr>
          <a:xfrm>
            <a:off x="2138968" y="1363868"/>
            <a:ext cx="179100" cy="1659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4"/>
          <p:cNvSpPr/>
          <p:nvPr/>
        </p:nvSpPr>
        <p:spPr>
          <a:xfrm>
            <a:off x="6346181" y="1383119"/>
            <a:ext cx="179100" cy="1659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54"/>
          <p:cNvSpPr txBox="1"/>
          <p:nvPr/>
        </p:nvSpPr>
        <p:spPr>
          <a:xfrm>
            <a:off x="7865121" y="1280664"/>
            <a:ext cx="650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1100"/>
          </a:p>
        </p:txBody>
      </p:sp>
      <p:sp>
        <p:nvSpPr>
          <p:cNvPr id="593" name="Google Shape;593;p54"/>
          <p:cNvSpPr txBox="1"/>
          <p:nvPr/>
        </p:nvSpPr>
        <p:spPr>
          <a:xfrm>
            <a:off x="3770172" y="1140981"/>
            <a:ext cx="1056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1100"/>
          </a:p>
        </p:txBody>
      </p:sp>
      <p:sp>
        <p:nvSpPr>
          <p:cNvPr id="594" name="Google Shape;594;p54"/>
          <p:cNvSpPr txBox="1"/>
          <p:nvPr/>
        </p:nvSpPr>
        <p:spPr>
          <a:xfrm>
            <a:off x="6874118" y="1140981"/>
            <a:ext cx="1056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endParaRPr sz="1100"/>
          </a:p>
        </p:txBody>
      </p:sp>
      <p:sp>
        <p:nvSpPr>
          <p:cNvPr id="595" name="Google Shape;595;p54"/>
          <p:cNvSpPr txBox="1"/>
          <p:nvPr/>
        </p:nvSpPr>
        <p:spPr>
          <a:xfrm>
            <a:off x="834434" y="3005752"/>
            <a:ext cx="15936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Transductive:</a:t>
            </a:r>
            <a:endParaRPr sz="1100"/>
          </a:p>
        </p:txBody>
      </p:sp>
      <p:sp>
        <p:nvSpPr>
          <p:cNvPr id="596" name="Google Shape;596;p54"/>
          <p:cNvSpPr txBox="1"/>
          <p:nvPr/>
        </p:nvSpPr>
        <p:spPr>
          <a:xfrm>
            <a:off x="1021168" y="2039910"/>
            <a:ext cx="1234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Inductive:</a:t>
            </a:r>
            <a:endParaRPr sz="1100"/>
          </a:p>
        </p:txBody>
      </p:sp>
      <p:grpSp>
        <p:nvGrpSpPr>
          <p:cNvPr id="597" name="Google Shape;597;p54"/>
          <p:cNvGrpSpPr/>
          <p:nvPr/>
        </p:nvGrpSpPr>
        <p:grpSpPr>
          <a:xfrm>
            <a:off x="5159326" y="694888"/>
            <a:ext cx="678430" cy="456114"/>
            <a:chOff x="4836681" y="4969952"/>
            <a:chExt cx="842665" cy="628429"/>
          </a:xfrm>
        </p:grpSpPr>
        <p:sp>
          <p:nvSpPr>
            <p:cNvPr id="598" name="Google Shape;598;p54"/>
            <p:cNvSpPr/>
            <p:nvPr/>
          </p:nvSpPr>
          <p:spPr>
            <a:xfrm>
              <a:off x="4836681" y="5016081"/>
              <a:ext cx="787200" cy="58230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100" lIns="72225" spcFirstLastPara="1" rIns="72225" wrap="square" tIns="36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54"/>
            <p:cNvSpPr txBox="1"/>
            <p:nvPr/>
          </p:nvSpPr>
          <p:spPr>
            <a:xfrm>
              <a:off x="4852846" y="4969952"/>
              <a:ext cx="8265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100" lIns="72225" spcFirstLastPara="1" rIns="72225" wrap="square" tIns="361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Old 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nodes</a:t>
              </a:r>
              <a:endParaRPr sz="1100"/>
            </a:p>
          </p:txBody>
        </p:sp>
      </p:grpSp>
      <p:grpSp>
        <p:nvGrpSpPr>
          <p:cNvPr id="600" name="Google Shape;600;p54"/>
          <p:cNvGrpSpPr/>
          <p:nvPr/>
        </p:nvGrpSpPr>
        <p:grpSpPr>
          <a:xfrm>
            <a:off x="5837746" y="710093"/>
            <a:ext cx="597878" cy="432108"/>
            <a:chOff x="4920972" y="5000209"/>
            <a:chExt cx="813329" cy="605277"/>
          </a:xfrm>
        </p:grpSpPr>
        <p:sp>
          <p:nvSpPr>
            <p:cNvPr id="601" name="Google Shape;601;p54"/>
            <p:cNvSpPr/>
            <p:nvPr/>
          </p:nvSpPr>
          <p:spPr>
            <a:xfrm>
              <a:off x="4920972" y="5023186"/>
              <a:ext cx="787200" cy="582300"/>
            </a:xfrm>
            <a:prstGeom prst="rect">
              <a:avLst/>
            </a:prstGeom>
            <a:solidFill>
              <a:srgbClr val="C55A11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6100" lIns="72225" spcFirstLastPara="1" rIns="72225" wrap="square" tIns="361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54"/>
            <p:cNvSpPr txBox="1"/>
            <p:nvPr/>
          </p:nvSpPr>
          <p:spPr>
            <a:xfrm>
              <a:off x="4979501" y="5000209"/>
              <a:ext cx="754800" cy="57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100" lIns="72225" spcFirstLastPara="1" rIns="72225" wrap="square" tIns="361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nodes</a:t>
              </a:r>
              <a:endParaRPr sz="1100"/>
            </a:p>
          </p:txBody>
        </p:sp>
      </p:grpSp>
      <p:sp>
        <p:nvSpPr>
          <p:cNvPr id="603" name="Google Shape;603;p54"/>
          <p:cNvSpPr txBox="1"/>
          <p:nvPr/>
        </p:nvSpPr>
        <p:spPr>
          <a:xfrm>
            <a:off x="6267294" y="1514051"/>
            <a:ext cx="9648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85%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54"/>
          <p:cNvSpPr txBox="1"/>
          <p:nvPr/>
        </p:nvSpPr>
        <p:spPr>
          <a:xfrm>
            <a:off x="7495252" y="1504731"/>
            <a:ext cx="9648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54"/>
          <p:cNvSpPr txBox="1"/>
          <p:nvPr/>
        </p:nvSpPr>
        <p:spPr>
          <a:xfrm>
            <a:off x="2058883" y="1491785"/>
            <a:ext cx="9648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6" name="Google Shape;606;p54"/>
          <p:cNvCxnSpPr/>
          <p:nvPr/>
        </p:nvCxnSpPr>
        <p:spPr>
          <a:xfrm>
            <a:off x="1219813" y="2749035"/>
            <a:ext cx="63690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46670"/>
              </a:schemeClr>
            </a:solidFill>
            <a:prstDash val="lgDash"/>
            <a:miter lim="800000"/>
            <a:headEnd len="sm" w="sm" type="none"/>
            <a:tailEnd len="sm" w="sm" type="none"/>
          </a:ln>
        </p:spPr>
      </p:cxnSp>
      <p:grpSp>
        <p:nvGrpSpPr>
          <p:cNvPr id="607" name="Google Shape;607;p54"/>
          <p:cNvGrpSpPr/>
          <p:nvPr/>
        </p:nvGrpSpPr>
        <p:grpSpPr>
          <a:xfrm>
            <a:off x="3685279" y="1919551"/>
            <a:ext cx="1335695" cy="666419"/>
            <a:chOff x="4629155" y="5196363"/>
            <a:chExt cx="2110769" cy="1247975"/>
          </a:xfrm>
        </p:grpSpPr>
        <p:grpSp>
          <p:nvGrpSpPr>
            <p:cNvPr id="608" name="Google Shape;608;p54"/>
            <p:cNvGrpSpPr/>
            <p:nvPr/>
          </p:nvGrpSpPr>
          <p:grpSpPr>
            <a:xfrm>
              <a:off x="4629155" y="5196363"/>
              <a:ext cx="1827751" cy="1247975"/>
              <a:chOff x="3086619" y="5407082"/>
              <a:chExt cx="1413902" cy="965402"/>
            </a:xfrm>
          </p:grpSpPr>
          <p:grpSp>
            <p:nvGrpSpPr>
              <p:cNvPr id="609" name="Google Shape;609;p54"/>
              <p:cNvGrpSpPr/>
              <p:nvPr/>
            </p:nvGrpSpPr>
            <p:grpSpPr>
              <a:xfrm>
                <a:off x="3086619" y="5407082"/>
                <a:ext cx="1413902" cy="965402"/>
                <a:chOff x="3091992" y="3312761"/>
                <a:chExt cx="1413902" cy="965402"/>
              </a:xfrm>
            </p:grpSpPr>
            <p:sp>
              <p:nvSpPr>
                <p:cNvPr id="610" name="Google Shape;610;p54"/>
                <p:cNvSpPr/>
                <p:nvPr/>
              </p:nvSpPr>
              <p:spPr>
                <a:xfrm>
                  <a:off x="3091992" y="3312763"/>
                  <a:ext cx="1413900" cy="965400"/>
                </a:xfrm>
                <a:prstGeom prst="rect">
                  <a:avLst/>
                </a:prstGeom>
                <a:solidFill>
                  <a:schemeClr val="accent4"/>
                </a:solidFill>
                <a:ln cap="flat" cmpd="sng" w="12700">
                  <a:solidFill>
                    <a:srgbClr val="BA8C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6100" lIns="72225" spcFirstLastPara="1" rIns="72225" wrap="square" tIns="36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611;p54"/>
                <p:cNvSpPr/>
                <p:nvPr/>
              </p:nvSpPr>
              <p:spPr>
                <a:xfrm>
                  <a:off x="3267173" y="3571911"/>
                  <a:ext cx="117000" cy="132900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6100" lIns="72225" spcFirstLastPara="1" rIns="72225" wrap="square" tIns="36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54"/>
                <p:cNvSpPr/>
                <p:nvPr/>
              </p:nvSpPr>
              <p:spPr>
                <a:xfrm>
                  <a:off x="3681952" y="3834342"/>
                  <a:ext cx="117000" cy="132900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6100" lIns="72225" spcFirstLastPara="1" rIns="72225" wrap="square" tIns="36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54"/>
                <p:cNvSpPr/>
                <p:nvPr/>
              </p:nvSpPr>
              <p:spPr>
                <a:xfrm>
                  <a:off x="4082594" y="3312761"/>
                  <a:ext cx="423300" cy="965400"/>
                </a:xfrm>
                <a:prstGeom prst="rect">
                  <a:avLst/>
                </a:prstGeom>
                <a:solidFill>
                  <a:srgbClr val="C55A11"/>
                </a:solidFill>
                <a:ln>
                  <a:noFill/>
                </a:ln>
              </p:spPr>
              <p:txBody>
                <a:bodyPr anchorCtr="0" anchor="ctr" bIns="36100" lIns="72225" spcFirstLastPara="1" rIns="72225" wrap="square" tIns="36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614;p54"/>
                <p:cNvSpPr/>
                <p:nvPr/>
              </p:nvSpPr>
              <p:spPr>
                <a:xfrm>
                  <a:off x="4177253" y="3571911"/>
                  <a:ext cx="117000" cy="132900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6100" lIns="72225" spcFirstLastPara="1" rIns="72225" wrap="square" tIns="36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54"/>
                <p:cNvSpPr/>
                <p:nvPr/>
              </p:nvSpPr>
              <p:spPr>
                <a:xfrm>
                  <a:off x="4196894" y="4032045"/>
                  <a:ext cx="117000" cy="132900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6100" lIns="72225" spcFirstLastPara="1" rIns="72225" wrap="square" tIns="36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16" name="Google Shape;616;p54"/>
                <p:cNvCxnSpPr/>
                <p:nvPr/>
              </p:nvCxnSpPr>
              <p:spPr>
                <a:xfrm>
                  <a:off x="3289367" y="3595392"/>
                  <a:ext cx="473400" cy="328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7" name="Google Shape;617;p54"/>
                <p:cNvCxnSpPr/>
                <p:nvPr/>
              </p:nvCxnSpPr>
              <p:spPr>
                <a:xfrm flipH="1">
                  <a:off x="4225049" y="3685283"/>
                  <a:ext cx="21600" cy="479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18" name="Google Shape;618;p54"/>
                <p:cNvCxnSpPr>
                  <a:stCxn id="614" idx="3"/>
                </p:cNvCxnSpPr>
                <p:nvPr/>
              </p:nvCxnSpPr>
              <p:spPr>
                <a:xfrm flipH="1">
                  <a:off x="3793587" y="3685348"/>
                  <a:ext cx="400800" cy="192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619" name="Google Shape;619;p54"/>
              <p:cNvSpPr txBox="1"/>
              <p:nvPr/>
            </p:nvSpPr>
            <p:spPr>
              <a:xfrm>
                <a:off x="3197333" y="5823319"/>
                <a:ext cx="318600" cy="41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6100" lIns="72225" spcFirstLastPara="1" rIns="72225" wrap="square" tIns="361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✓</a:t>
                </a:r>
                <a:endParaRPr sz="1100"/>
              </a:p>
            </p:txBody>
          </p:sp>
          <p:sp>
            <p:nvSpPr>
              <p:cNvPr id="620" name="Google Shape;620;p54"/>
              <p:cNvSpPr txBox="1"/>
              <p:nvPr/>
            </p:nvSpPr>
            <p:spPr>
              <a:xfrm>
                <a:off x="3806485" y="5611416"/>
                <a:ext cx="541800" cy="37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6100" lIns="72225" spcFirstLastPara="1" rIns="72225" wrap="square" tIns="361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✗</a:t>
                </a:r>
                <a:endParaRPr sz="1100"/>
              </a:p>
            </p:txBody>
          </p:sp>
        </p:grpSp>
        <p:sp>
          <p:nvSpPr>
            <p:cNvPr id="621" name="Google Shape;621;p54"/>
            <p:cNvSpPr txBox="1"/>
            <p:nvPr/>
          </p:nvSpPr>
          <p:spPr>
            <a:xfrm>
              <a:off x="6039724" y="5725835"/>
              <a:ext cx="700200" cy="48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100" lIns="72225" spcFirstLastPara="1" rIns="72225" wrap="square" tIns="361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✗</a:t>
              </a:r>
              <a:endParaRPr sz="1100"/>
            </a:p>
          </p:txBody>
        </p:sp>
      </p:grpSp>
      <p:grpSp>
        <p:nvGrpSpPr>
          <p:cNvPr id="622" name="Google Shape;622;p54"/>
          <p:cNvGrpSpPr/>
          <p:nvPr/>
        </p:nvGrpSpPr>
        <p:grpSpPr>
          <a:xfrm>
            <a:off x="6466667" y="1915914"/>
            <a:ext cx="1156601" cy="666419"/>
            <a:chOff x="9036934" y="3189067"/>
            <a:chExt cx="1827751" cy="1247975"/>
          </a:xfrm>
        </p:grpSpPr>
        <p:grpSp>
          <p:nvGrpSpPr>
            <p:cNvPr id="623" name="Google Shape;623;p54"/>
            <p:cNvGrpSpPr/>
            <p:nvPr/>
          </p:nvGrpSpPr>
          <p:grpSpPr>
            <a:xfrm>
              <a:off x="9036934" y="3189067"/>
              <a:ext cx="1827751" cy="1247975"/>
              <a:chOff x="3086619" y="5407082"/>
              <a:chExt cx="1413902" cy="965402"/>
            </a:xfrm>
          </p:grpSpPr>
          <p:grpSp>
            <p:nvGrpSpPr>
              <p:cNvPr id="624" name="Google Shape;624;p54"/>
              <p:cNvGrpSpPr/>
              <p:nvPr/>
            </p:nvGrpSpPr>
            <p:grpSpPr>
              <a:xfrm>
                <a:off x="3086619" y="5407082"/>
                <a:ext cx="1413902" cy="965402"/>
                <a:chOff x="3091992" y="3312761"/>
                <a:chExt cx="1413902" cy="965402"/>
              </a:xfrm>
            </p:grpSpPr>
            <p:sp>
              <p:nvSpPr>
                <p:cNvPr id="625" name="Google Shape;625;p54"/>
                <p:cNvSpPr/>
                <p:nvPr/>
              </p:nvSpPr>
              <p:spPr>
                <a:xfrm>
                  <a:off x="3091992" y="3312763"/>
                  <a:ext cx="1413900" cy="965400"/>
                </a:xfrm>
                <a:prstGeom prst="rect">
                  <a:avLst/>
                </a:prstGeom>
                <a:solidFill>
                  <a:schemeClr val="accent4"/>
                </a:solidFill>
                <a:ln cap="flat" cmpd="sng" w="12700">
                  <a:solidFill>
                    <a:srgbClr val="BA8C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6100" lIns="72225" spcFirstLastPara="1" rIns="72225" wrap="square" tIns="36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54"/>
                <p:cNvSpPr/>
                <p:nvPr/>
              </p:nvSpPr>
              <p:spPr>
                <a:xfrm>
                  <a:off x="3267173" y="3571911"/>
                  <a:ext cx="117000" cy="132900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6100" lIns="72225" spcFirstLastPara="1" rIns="72225" wrap="square" tIns="36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54"/>
                <p:cNvSpPr/>
                <p:nvPr/>
              </p:nvSpPr>
              <p:spPr>
                <a:xfrm>
                  <a:off x="3681952" y="3834342"/>
                  <a:ext cx="117000" cy="132900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6100" lIns="72225" spcFirstLastPara="1" rIns="72225" wrap="square" tIns="36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8" name="Google Shape;628;p54"/>
                <p:cNvSpPr/>
                <p:nvPr/>
              </p:nvSpPr>
              <p:spPr>
                <a:xfrm>
                  <a:off x="4082594" y="3312761"/>
                  <a:ext cx="423300" cy="965400"/>
                </a:xfrm>
                <a:prstGeom prst="rect">
                  <a:avLst/>
                </a:prstGeom>
                <a:solidFill>
                  <a:srgbClr val="C55A11"/>
                </a:solidFill>
                <a:ln>
                  <a:noFill/>
                </a:ln>
              </p:spPr>
              <p:txBody>
                <a:bodyPr anchorCtr="0" anchor="ctr" bIns="36100" lIns="72225" spcFirstLastPara="1" rIns="72225" wrap="square" tIns="36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54"/>
                <p:cNvSpPr/>
                <p:nvPr/>
              </p:nvSpPr>
              <p:spPr>
                <a:xfrm>
                  <a:off x="4177253" y="3571911"/>
                  <a:ext cx="117000" cy="132900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6100" lIns="72225" spcFirstLastPara="1" rIns="72225" wrap="square" tIns="36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54"/>
                <p:cNvSpPr/>
                <p:nvPr/>
              </p:nvSpPr>
              <p:spPr>
                <a:xfrm>
                  <a:off x="4196894" y="4032045"/>
                  <a:ext cx="117000" cy="132900"/>
                </a:xfrm>
                <a:prstGeom prst="ellipse">
                  <a:avLst/>
                </a:prstGeom>
                <a:solidFill>
                  <a:schemeClr val="dk1"/>
                </a:solidFill>
                <a:ln cap="flat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6100" lIns="72225" spcFirstLastPara="1" rIns="72225" wrap="square" tIns="361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631" name="Google Shape;631;p54"/>
                <p:cNvCxnSpPr/>
                <p:nvPr/>
              </p:nvCxnSpPr>
              <p:spPr>
                <a:xfrm>
                  <a:off x="3289367" y="3595392"/>
                  <a:ext cx="473400" cy="328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2" name="Google Shape;632;p54"/>
                <p:cNvCxnSpPr/>
                <p:nvPr/>
              </p:nvCxnSpPr>
              <p:spPr>
                <a:xfrm flipH="1">
                  <a:off x="4225049" y="3685283"/>
                  <a:ext cx="21600" cy="479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33" name="Google Shape;633;p54"/>
                <p:cNvCxnSpPr>
                  <a:stCxn id="629" idx="3"/>
                </p:cNvCxnSpPr>
                <p:nvPr/>
              </p:nvCxnSpPr>
              <p:spPr>
                <a:xfrm flipH="1">
                  <a:off x="3793587" y="3685348"/>
                  <a:ext cx="400800" cy="192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634" name="Google Shape;634;p54"/>
              <p:cNvSpPr txBox="1"/>
              <p:nvPr/>
            </p:nvSpPr>
            <p:spPr>
              <a:xfrm>
                <a:off x="3793630" y="5620494"/>
                <a:ext cx="318600" cy="41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6100" lIns="72225" spcFirstLastPara="1" rIns="72225" wrap="square" tIns="361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4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✓</a:t>
                </a:r>
                <a:endParaRPr sz="1100"/>
              </a:p>
            </p:txBody>
          </p:sp>
          <p:sp>
            <p:nvSpPr>
              <p:cNvPr id="635" name="Google Shape;635;p54"/>
              <p:cNvSpPr txBox="1"/>
              <p:nvPr/>
            </p:nvSpPr>
            <p:spPr>
              <a:xfrm>
                <a:off x="3293900" y="5806067"/>
                <a:ext cx="541800" cy="37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6100" lIns="72225" spcFirstLastPara="1" rIns="72225" wrap="square" tIns="361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✗</a:t>
                </a:r>
                <a:endParaRPr sz="1100"/>
              </a:p>
            </p:txBody>
          </p:sp>
        </p:grpSp>
        <p:sp>
          <p:nvSpPr>
            <p:cNvPr id="636" name="Google Shape;636;p54"/>
            <p:cNvSpPr txBox="1"/>
            <p:nvPr/>
          </p:nvSpPr>
          <p:spPr>
            <a:xfrm flipH="1">
              <a:off x="10507856" y="3733932"/>
              <a:ext cx="1512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100" lIns="72225" spcFirstLastPara="1" rIns="72225" wrap="square" tIns="361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✓</a:t>
              </a:r>
              <a:endParaRPr sz="1100"/>
            </a:p>
          </p:txBody>
        </p:sp>
      </p:grpSp>
      <p:grpSp>
        <p:nvGrpSpPr>
          <p:cNvPr id="637" name="Google Shape;637;p54"/>
          <p:cNvGrpSpPr/>
          <p:nvPr/>
        </p:nvGrpSpPr>
        <p:grpSpPr>
          <a:xfrm>
            <a:off x="3685298" y="2912692"/>
            <a:ext cx="1143359" cy="658788"/>
            <a:chOff x="4629185" y="3163121"/>
            <a:chExt cx="1806825" cy="1233685"/>
          </a:xfrm>
        </p:grpSpPr>
        <p:grpSp>
          <p:nvGrpSpPr>
            <p:cNvPr id="638" name="Google Shape;638;p54"/>
            <p:cNvGrpSpPr/>
            <p:nvPr/>
          </p:nvGrpSpPr>
          <p:grpSpPr>
            <a:xfrm>
              <a:off x="4629185" y="3163121"/>
              <a:ext cx="1806825" cy="1233685"/>
              <a:chOff x="3091992" y="3312761"/>
              <a:chExt cx="1413902" cy="965400"/>
            </a:xfrm>
          </p:grpSpPr>
          <p:sp>
            <p:nvSpPr>
              <p:cNvPr id="639" name="Google Shape;639;p54"/>
              <p:cNvSpPr/>
              <p:nvPr/>
            </p:nvSpPr>
            <p:spPr>
              <a:xfrm>
                <a:off x="3091992" y="3312761"/>
                <a:ext cx="1413900" cy="965400"/>
              </a:xfrm>
              <a:prstGeom prst="rect">
                <a:avLst/>
              </a:prstGeom>
              <a:solidFill>
                <a:schemeClr val="accent4"/>
              </a:solidFill>
              <a:ln cap="flat" cmpd="sng" w="12700">
                <a:solidFill>
                  <a:srgbClr val="BA8C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6100" lIns="72225" spcFirstLastPara="1" rIns="72225" wrap="square" tIns="36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54"/>
              <p:cNvSpPr/>
              <p:nvPr/>
            </p:nvSpPr>
            <p:spPr>
              <a:xfrm>
                <a:off x="3267173" y="3571911"/>
                <a:ext cx="117000" cy="132900"/>
              </a:xfrm>
              <a:prstGeom prst="ellipse">
                <a:avLst/>
              </a:prstGeom>
              <a:solidFill>
                <a:schemeClr val="dk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6100" lIns="72225" spcFirstLastPara="1" rIns="72225" wrap="square" tIns="36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54"/>
              <p:cNvSpPr/>
              <p:nvPr/>
            </p:nvSpPr>
            <p:spPr>
              <a:xfrm>
                <a:off x="3681952" y="3834342"/>
                <a:ext cx="117000" cy="132900"/>
              </a:xfrm>
              <a:prstGeom prst="ellipse">
                <a:avLst/>
              </a:prstGeom>
              <a:solidFill>
                <a:schemeClr val="dk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6100" lIns="72225" spcFirstLastPara="1" rIns="72225" wrap="square" tIns="36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54"/>
              <p:cNvSpPr/>
              <p:nvPr/>
            </p:nvSpPr>
            <p:spPr>
              <a:xfrm>
                <a:off x="4082594" y="3312761"/>
                <a:ext cx="423300" cy="965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6100" lIns="72225" spcFirstLastPara="1" rIns="72225" wrap="square" tIns="36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54"/>
              <p:cNvSpPr/>
              <p:nvPr/>
            </p:nvSpPr>
            <p:spPr>
              <a:xfrm>
                <a:off x="4177253" y="3571911"/>
                <a:ext cx="117000" cy="132900"/>
              </a:xfrm>
              <a:prstGeom prst="ellipse">
                <a:avLst/>
              </a:prstGeom>
              <a:solidFill>
                <a:schemeClr val="dk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6100" lIns="72225" spcFirstLastPara="1" rIns="72225" wrap="square" tIns="36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54"/>
              <p:cNvSpPr/>
              <p:nvPr/>
            </p:nvSpPr>
            <p:spPr>
              <a:xfrm>
                <a:off x="4196894" y="4032045"/>
                <a:ext cx="117000" cy="132900"/>
              </a:xfrm>
              <a:prstGeom prst="ellipse">
                <a:avLst/>
              </a:prstGeom>
              <a:solidFill>
                <a:schemeClr val="dk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6100" lIns="72225" spcFirstLastPara="1" rIns="72225" wrap="square" tIns="36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45" name="Google Shape;645;p54"/>
              <p:cNvCxnSpPr/>
              <p:nvPr/>
            </p:nvCxnSpPr>
            <p:spPr>
              <a:xfrm>
                <a:off x="3289367" y="3595392"/>
                <a:ext cx="473400" cy="328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6" name="Google Shape;646;p54"/>
              <p:cNvCxnSpPr/>
              <p:nvPr/>
            </p:nvCxnSpPr>
            <p:spPr>
              <a:xfrm flipH="1">
                <a:off x="4225049" y="3685283"/>
                <a:ext cx="21600" cy="479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47" name="Google Shape;647;p54"/>
              <p:cNvCxnSpPr>
                <a:stCxn id="643" idx="3"/>
              </p:cNvCxnSpPr>
              <p:nvPr/>
            </p:nvCxnSpPr>
            <p:spPr>
              <a:xfrm flipH="1">
                <a:off x="3793587" y="3685348"/>
                <a:ext cx="400800" cy="192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648" name="Google Shape;648;p54"/>
            <p:cNvSpPr txBox="1"/>
            <p:nvPr/>
          </p:nvSpPr>
          <p:spPr>
            <a:xfrm>
              <a:off x="4863399" y="3670046"/>
              <a:ext cx="4119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100" lIns="72225" spcFirstLastPara="1" rIns="72225" wrap="square" tIns="361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✓</a:t>
              </a:r>
              <a:endParaRPr sz="1100"/>
            </a:p>
          </p:txBody>
        </p:sp>
        <p:sp>
          <p:nvSpPr>
            <p:cNvPr id="649" name="Google Shape;649;p54"/>
            <p:cNvSpPr txBox="1"/>
            <p:nvPr/>
          </p:nvSpPr>
          <p:spPr>
            <a:xfrm>
              <a:off x="6010363" y="3628806"/>
              <a:ext cx="4119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100" lIns="72225" spcFirstLastPara="1" rIns="72225" wrap="square" tIns="361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✓</a:t>
              </a:r>
              <a:endParaRPr sz="1100"/>
            </a:p>
          </p:txBody>
        </p:sp>
        <p:sp>
          <p:nvSpPr>
            <p:cNvPr id="650" name="Google Shape;650;p54"/>
            <p:cNvSpPr txBox="1"/>
            <p:nvPr/>
          </p:nvSpPr>
          <p:spPr>
            <a:xfrm>
              <a:off x="5575749" y="3368977"/>
              <a:ext cx="4119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100" lIns="72225" spcFirstLastPara="1" rIns="72225" wrap="square" tIns="361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✓</a:t>
              </a:r>
              <a:endParaRPr sz="1100"/>
            </a:p>
          </p:txBody>
        </p:sp>
      </p:grpSp>
      <p:grpSp>
        <p:nvGrpSpPr>
          <p:cNvPr id="651" name="Google Shape;651;p54"/>
          <p:cNvGrpSpPr/>
          <p:nvPr/>
        </p:nvGrpSpPr>
        <p:grpSpPr>
          <a:xfrm>
            <a:off x="6473768" y="2902764"/>
            <a:ext cx="1143359" cy="658788"/>
            <a:chOff x="4629185" y="3163121"/>
            <a:chExt cx="1806825" cy="1233685"/>
          </a:xfrm>
        </p:grpSpPr>
        <p:grpSp>
          <p:nvGrpSpPr>
            <p:cNvPr id="652" name="Google Shape;652;p54"/>
            <p:cNvGrpSpPr/>
            <p:nvPr/>
          </p:nvGrpSpPr>
          <p:grpSpPr>
            <a:xfrm>
              <a:off x="4629185" y="3163121"/>
              <a:ext cx="1806825" cy="1233685"/>
              <a:chOff x="3091992" y="3312761"/>
              <a:chExt cx="1413902" cy="965400"/>
            </a:xfrm>
          </p:grpSpPr>
          <p:sp>
            <p:nvSpPr>
              <p:cNvPr id="653" name="Google Shape;653;p54"/>
              <p:cNvSpPr/>
              <p:nvPr/>
            </p:nvSpPr>
            <p:spPr>
              <a:xfrm>
                <a:off x="3091992" y="3312761"/>
                <a:ext cx="1413900" cy="965400"/>
              </a:xfrm>
              <a:prstGeom prst="rect">
                <a:avLst/>
              </a:prstGeom>
              <a:solidFill>
                <a:schemeClr val="accent4"/>
              </a:solidFill>
              <a:ln cap="flat" cmpd="sng" w="12700">
                <a:solidFill>
                  <a:srgbClr val="BA8C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6100" lIns="72225" spcFirstLastPara="1" rIns="72225" wrap="square" tIns="36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54"/>
              <p:cNvSpPr/>
              <p:nvPr/>
            </p:nvSpPr>
            <p:spPr>
              <a:xfrm>
                <a:off x="3267173" y="3571911"/>
                <a:ext cx="117000" cy="132900"/>
              </a:xfrm>
              <a:prstGeom prst="ellipse">
                <a:avLst/>
              </a:prstGeom>
              <a:solidFill>
                <a:schemeClr val="dk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6100" lIns="72225" spcFirstLastPara="1" rIns="72225" wrap="square" tIns="36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54"/>
              <p:cNvSpPr/>
              <p:nvPr/>
            </p:nvSpPr>
            <p:spPr>
              <a:xfrm>
                <a:off x="3681952" y="3834342"/>
                <a:ext cx="117000" cy="132900"/>
              </a:xfrm>
              <a:prstGeom prst="ellipse">
                <a:avLst/>
              </a:prstGeom>
              <a:solidFill>
                <a:schemeClr val="dk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6100" lIns="72225" spcFirstLastPara="1" rIns="72225" wrap="square" tIns="36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54"/>
              <p:cNvSpPr/>
              <p:nvPr/>
            </p:nvSpPr>
            <p:spPr>
              <a:xfrm>
                <a:off x="4082594" y="3312761"/>
                <a:ext cx="423300" cy="965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6100" lIns="72225" spcFirstLastPara="1" rIns="72225" wrap="square" tIns="36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54"/>
              <p:cNvSpPr/>
              <p:nvPr/>
            </p:nvSpPr>
            <p:spPr>
              <a:xfrm>
                <a:off x="4177253" y="3571911"/>
                <a:ext cx="117000" cy="132900"/>
              </a:xfrm>
              <a:prstGeom prst="ellipse">
                <a:avLst/>
              </a:prstGeom>
              <a:solidFill>
                <a:schemeClr val="dk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6100" lIns="72225" spcFirstLastPara="1" rIns="72225" wrap="square" tIns="36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54"/>
              <p:cNvSpPr/>
              <p:nvPr/>
            </p:nvSpPr>
            <p:spPr>
              <a:xfrm>
                <a:off x="4196894" y="4032045"/>
                <a:ext cx="117000" cy="132900"/>
              </a:xfrm>
              <a:prstGeom prst="ellipse">
                <a:avLst/>
              </a:prstGeom>
              <a:solidFill>
                <a:schemeClr val="dk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6100" lIns="72225" spcFirstLastPara="1" rIns="72225" wrap="square" tIns="361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59" name="Google Shape;659;p54"/>
              <p:cNvCxnSpPr/>
              <p:nvPr/>
            </p:nvCxnSpPr>
            <p:spPr>
              <a:xfrm>
                <a:off x="3289367" y="3595392"/>
                <a:ext cx="473400" cy="328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0" name="Google Shape;660;p54"/>
              <p:cNvCxnSpPr/>
              <p:nvPr/>
            </p:nvCxnSpPr>
            <p:spPr>
              <a:xfrm flipH="1">
                <a:off x="4225049" y="3685283"/>
                <a:ext cx="21600" cy="479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1" name="Google Shape;661;p54"/>
              <p:cNvCxnSpPr>
                <a:stCxn id="657" idx="3"/>
              </p:cNvCxnSpPr>
              <p:nvPr/>
            </p:nvCxnSpPr>
            <p:spPr>
              <a:xfrm flipH="1">
                <a:off x="3793587" y="3685348"/>
                <a:ext cx="400800" cy="192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662" name="Google Shape;662;p54"/>
            <p:cNvSpPr txBox="1"/>
            <p:nvPr/>
          </p:nvSpPr>
          <p:spPr>
            <a:xfrm>
              <a:off x="4863399" y="3670046"/>
              <a:ext cx="4119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100" lIns="72225" spcFirstLastPara="1" rIns="72225" wrap="square" tIns="361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✓</a:t>
              </a:r>
              <a:endParaRPr sz="1100"/>
            </a:p>
          </p:txBody>
        </p:sp>
        <p:sp>
          <p:nvSpPr>
            <p:cNvPr id="663" name="Google Shape;663;p54"/>
            <p:cNvSpPr txBox="1"/>
            <p:nvPr/>
          </p:nvSpPr>
          <p:spPr>
            <a:xfrm>
              <a:off x="6010363" y="3628806"/>
              <a:ext cx="4119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100" lIns="72225" spcFirstLastPara="1" rIns="72225" wrap="square" tIns="361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✓</a:t>
              </a:r>
              <a:endParaRPr sz="1100"/>
            </a:p>
          </p:txBody>
        </p:sp>
        <p:sp>
          <p:nvSpPr>
            <p:cNvPr id="664" name="Google Shape;664;p54"/>
            <p:cNvSpPr txBox="1"/>
            <p:nvPr/>
          </p:nvSpPr>
          <p:spPr>
            <a:xfrm>
              <a:off x="5575749" y="3368977"/>
              <a:ext cx="411900" cy="5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100" lIns="72225" spcFirstLastPara="1" rIns="72225" wrap="square" tIns="361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✓</a:t>
              </a:r>
              <a:endParaRPr sz="1100"/>
            </a:p>
          </p:txBody>
        </p:sp>
      </p:grpSp>
      <p:sp>
        <p:nvSpPr>
          <p:cNvPr id="665" name="Google Shape;665;p54"/>
          <p:cNvSpPr txBox="1"/>
          <p:nvPr>
            <p:ph idx="12" type="sldNum"/>
          </p:nvPr>
        </p:nvSpPr>
        <p:spPr>
          <a:xfrm>
            <a:off x="5381625" y="23613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6" name="Google Shape;666;p54"/>
          <p:cNvSpPr txBox="1"/>
          <p:nvPr/>
        </p:nvSpPr>
        <p:spPr>
          <a:xfrm>
            <a:off x="647080" y="11044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Calibri"/>
              <a:buNone/>
            </a:pPr>
            <a:r>
              <a:rPr lang="en" sz="3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Experiments</a:t>
            </a:r>
            <a:endParaRPr sz="1100"/>
          </a:p>
        </p:txBody>
      </p:sp>
      <p:pic>
        <p:nvPicPr>
          <p:cNvPr id="667" name="Google Shape;66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00" y="3785373"/>
            <a:ext cx="6723325" cy="1266929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54"/>
          <p:cNvSpPr/>
          <p:nvPr/>
        </p:nvSpPr>
        <p:spPr>
          <a:xfrm>
            <a:off x="6877050" y="3790950"/>
            <a:ext cx="647700" cy="6477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5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5" name="Google Shape;675;p55"/>
          <p:cNvSpPr txBox="1"/>
          <p:nvPr/>
        </p:nvSpPr>
        <p:spPr>
          <a:xfrm>
            <a:off x="647080" y="11044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Calibri"/>
              <a:buNone/>
            </a:pPr>
            <a:r>
              <a:rPr lang="en" sz="3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Prediction Performance (AP)</a:t>
            </a:r>
            <a:endParaRPr sz="1100"/>
          </a:p>
        </p:txBody>
      </p:sp>
      <p:sp>
        <p:nvSpPr>
          <p:cNvPr id="676" name="Google Shape;676;p55"/>
          <p:cNvSpPr/>
          <p:nvPr/>
        </p:nvSpPr>
        <p:spPr>
          <a:xfrm rot="5400000">
            <a:off x="2352733" y="542595"/>
            <a:ext cx="111600" cy="11550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55"/>
          <p:cNvSpPr/>
          <p:nvPr/>
        </p:nvSpPr>
        <p:spPr>
          <a:xfrm rot="5400000">
            <a:off x="5669150" y="-1035405"/>
            <a:ext cx="126300" cy="43110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55"/>
          <p:cNvSpPr txBox="1"/>
          <p:nvPr/>
        </p:nvSpPr>
        <p:spPr>
          <a:xfrm>
            <a:off x="1358075" y="740200"/>
            <a:ext cx="21009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node/edge features</a:t>
            </a:r>
            <a:endParaRPr sz="1100"/>
          </a:p>
        </p:txBody>
      </p:sp>
      <p:sp>
        <p:nvSpPr>
          <p:cNvPr id="679" name="Google Shape;679;p55"/>
          <p:cNvSpPr txBox="1"/>
          <p:nvPr/>
        </p:nvSpPr>
        <p:spPr>
          <a:xfrm>
            <a:off x="4881320" y="740209"/>
            <a:ext cx="17736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node/edge features</a:t>
            </a:r>
            <a:endParaRPr sz="1100"/>
          </a:p>
        </p:txBody>
      </p:sp>
      <p:sp>
        <p:nvSpPr>
          <p:cNvPr id="680" name="Google Shape;680;p55"/>
          <p:cNvSpPr txBox="1"/>
          <p:nvPr/>
        </p:nvSpPr>
        <p:spPr>
          <a:xfrm>
            <a:off x="669004" y="4003064"/>
            <a:ext cx="7806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NAT performs the best </a:t>
            </a:r>
            <a:endParaRPr sz="1100"/>
          </a:p>
        </p:txBody>
      </p:sp>
      <p:pic>
        <p:nvPicPr>
          <p:cNvPr id="681" name="Google Shape;68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25" y="1192150"/>
            <a:ext cx="7806000" cy="2708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6"/>
          <p:cNvSpPr txBox="1"/>
          <p:nvPr>
            <p:ph idx="12" type="sldNum"/>
          </p:nvPr>
        </p:nvSpPr>
        <p:spPr>
          <a:xfrm>
            <a:off x="5381625" y="27423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8" name="Google Shape;688;p56"/>
          <p:cNvSpPr txBox="1"/>
          <p:nvPr/>
        </p:nvSpPr>
        <p:spPr>
          <a:xfrm>
            <a:off x="647080" y="11044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Calibri"/>
              <a:buNone/>
            </a:pPr>
            <a:r>
              <a:rPr lang="en" sz="3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Prediction Performance (AP)</a:t>
            </a:r>
            <a:endParaRPr sz="1100"/>
          </a:p>
        </p:txBody>
      </p:sp>
      <p:sp>
        <p:nvSpPr>
          <p:cNvPr id="689" name="Google Shape;689;p56"/>
          <p:cNvSpPr txBox="1"/>
          <p:nvPr/>
        </p:nvSpPr>
        <p:spPr>
          <a:xfrm>
            <a:off x="628650" y="3183839"/>
            <a:ext cx="78060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On large networks (ubuntu/wiki-talk), TGN-pg can outperform CAWN while being worse than NAT. We guess it is because the two networks are sparse. One needs to join structural features and vector representations.</a:t>
            </a:r>
            <a:endParaRPr sz="1100"/>
          </a:p>
        </p:txBody>
      </p:sp>
      <p:sp>
        <p:nvSpPr>
          <p:cNvPr id="690" name="Google Shape;690;p56"/>
          <p:cNvSpPr txBox="1"/>
          <p:nvPr/>
        </p:nvSpPr>
        <p:spPr>
          <a:xfrm>
            <a:off x="4324275" y="4611250"/>
            <a:ext cx="54294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(TGN-pg: </a:t>
            </a:r>
            <a:r>
              <a:rPr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PyTorch Geometric</a:t>
            </a:r>
            <a:r>
              <a:rPr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implementation of TGN) </a:t>
            </a:r>
            <a:endParaRPr sz="1100"/>
          </a:p>
        </p:txBody>
      </p:sp>
      <p:sp>
        <p:nvSpPr>
          <p:cNvPr id="691" name="Google Shape;691;p56"/>
          <p:cNvSpPr txBox="1"/>
          <p:nvPr>
            <p:ph idx="12" type="sldNum"/>
          </p:nvPr>
        </p:nvSpPr>
        <p:spPr>
          <a:xfrm>
            <a:off x="5381625" y="27423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2" name="Google Shape;69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25" y="582550"/>
            <a:ext cx="7806000" cy="2708179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56"/>
          <p:cNvSpPr/>
          <p:nvPr/>
        </p:nvSpPr>
        <p:spPr>
          <a:xfrm>
            <a:off x="6511225" y="646725"/>
            <a:ext cx="1808700" cy="209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7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0" name="Google Shape;700;p57"/>
          <p:cNvSpPr txBox="1"/>
          <p:nvPr/>
        </p:nvSpPr>
        <p:spPr>
          <a:xfrm>
            <a:off x="647080" y="11044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Calibri"/>
              <a:buNone/>
            </a:pPr>
            <a:r>
              <a:rPr lang="en" sz="3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Computation &amp; Scalability</a:t>
            </a:r>
            <a:endParaRPr sz="1100"/>
          </a:p>
        </p:txBody>
      </p:sp>
      <p:pic>
        <p:nvPicPr>
          <p:cNvPr id="701" name="Google Shape;70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8168" y="1896066"/>
            <a:ext cx="4967718" cy="2980631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57"/>
          <p:cNvSpPr txBox="1"/>
          <p:nvPr/>
        </p:nvSpPr>
        <p:spPr>
          <a:xfrm>
            <a:off x="743766" y="880230"/>
            <a:ext cx="62886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Hardware: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i7-4770HQ CPU @ 2.20GHz </a:t>
            </a: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0" i="0"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GeForce GTX 1080 Ti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57"/>
          <p:cNvSpPr txBox="1"/>
          <p:nvPr/>
        </p:nvSpPr>
        <p:spPr>
          <a:xfrm>
            <a:off x="852407" y="1627625"/>
            <a:ext cx="4737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23495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wall-clock time: NAT is super fast</a:t>
            </a:r>
            <a:endParaRPr sz="1100"/>
          </a:p>
        </p:txBody>
      </p:sp>
      <p:sp>
        <p:nvSpPr>
          <p:cNvPr id="704" name="Google Shape;704;p57"/>
          <p:cNvSpPr/>
          <p:nvPr/>
        </p:nvSpPr>
        <p:spPr>
          <a:xfrm>
            <a:off x="2136275" y="2082525"/>
            <a:ext cx="440100" cy="267300"/>
          </a:xfrm>
          <a:prstGeom prst="roundRect">
            <a:avLst>
              <a:gd fmla="val 16667" name="adj"/>
            </a:avLst>
          </a:prstGeom>
          <a:solidFill>
            <a:schemeClr val="accent1">
              <a:alpha val="0"/>
            </a:schemeClr>
          </a:solidFill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57"/>
          <p:cNvSpPr/>
          <p:nvPr/>
        </p:nvSpPr>
        <p:spPr>
          <a:xfrm>
            <a:off x="3622873" y="3544565"/>
            <a:ext cx="530400" cy="125400"/>
          </a:xfrm>
          <a:prstGeom prst="roundRect">
            <a:avLst>
              <a:gd fmla="val 16667" name="adj"/>
            </a:avLst>
          </a:prstGeom>
          <a:solidFill>
            <a:schemeClr val="accent1">
              <a:alpha val="0"/>
            </a:schemeClr>
          </a:solidFill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8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2" name="Google Shape;712;p58"/>
          <p:cNvSpPr txBox="1"/>
          <p:nvPr/>
        </p:nvSpPr>
        <p:spPr>
          <a:xfrm>
            <a:off x="647080" y="11044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Calibri"/>
              <a:buNone/>
            </a:pPr>
            <a:r>
              <a:rPr lang="en" sz="3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Computation &amp; Scalability</a:t>
            </a:r>
            <a:endParaRPr sz="1100"/>
          </a:p>
        </p:txBody>
      </p:sp>
      <p:sp>
        <p:nvSpPr>
          <p:cNvPr id="713" name="Google Shape;713;p58"/>
          <p:cNvSpPr txBox="1"/>
          <p:nvPr/>
        </p:nvSpPr>
        <p:spPr>
          <a:xfrm>
            <a:off x="813661" y="1621304"/>
            <a:ext cx="70260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23495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 is fast</a:t>
            </a:r>
            <a:endParaRPr sz="1100"/>
          </a:p>
          <a:p>
            <a:pPr indent="-222250" lvl="1" marL="584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2-4 times faster than TGN-pg in training</a:t>
            </a:r>
            <a:endParaRPr sz="1100"/>
          </a:p>
          <a:p>
            <a:pPr indent="-222250" lvl="1" marL="584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en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Comparable in inference </a:t>
            </a:r>
            <a:endParaRPr sz="1100"/>
          </a:p>
        </p:txBody>
      </p:sp>
      <p:sp>
        <p:nvSpPr>
          <p:cNvPr id="714" name="Google Shape;714;p58"/>
          <p:cNvSpPr txBox="1"/>
          <p:nvPr/>
        </p:nvSpPr>
        <p:spPr>
          <a:xfrm>
            <a:off x="743766" y="880230"/>
            <a:ext cx="62886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Hardware: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i7-4770HQ CPU @ 2.20GHz </a:t>
            </a: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0" i="0"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GeForce GTX 1080 Ti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5" name="Google Shape;71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332" y="2624428"/>
            <a:ext cx="6047347" cy="1963737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58"/>
          <p:cNvSpPr/>
          <p:nvPr/>
        </p:nvSpPr>
        <p:spPr>
          <a:xfrm>
            <a:off x="974049" y="3456250"/>
            <a:ext cx="1481400" cy="139800"/>
          </a:xfrm>
          <a:prstGeom prst="roundRect">
            <a:avLst>
              <a:gd fmla="val 16667" name="adj"/>
            </a:avLst>
          </a:prstGeom>
          <a:solidFill>
            <a:schemeClr val="accent1">
              <a:alpha val="0"/>
            </a:schemeClr>
          </a:solidFill>
          <a:ln cap="flat" cmpd="sng" w="31750">
            <a:solidFill>
              <a:srgbClr val="F4B0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58"/>
          <p:cNvSpPr/>
          <p:nvPr/>
        </p:nvSpPr>
        <p:spPr>
          <a:xfrm>
            <a:off x="964350" y="3252175"/>
            <a:ext cx="1491000" cy="139800"/>
          </a:xfrm>
          <a:prstGeom prst="roundRect">
            <a:avLst>
              <a:gd fmla="val 16667" name="adj"/>
            </a:avLst>
          </a:prstGeom>
          <a:solidFill>
            <a:schemeClr val="accent1">
              <a:alpha val="0"/>
            </a:schemeClr>
          </a:solidFill>
          <a:ln cap="flat" cmpd="sng" w="31750">
            <a:solidFill>
              <a:srgbClr val="F4B0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58"/>
          <p:cNvSpPr/>
          <p:nvPr/>
        </p:nvSpPr>
        <p:spPr>
          <a:xfrm>
            <a:off x="974049" y="4244074"/>
            <a:ext cx="1491000" cy="139800"/>
          </a:xfrm>
          <a:prstGeom prst="roundRect">
            <a:avLst>
              <a:gd fmla="val 16667" name="adj"/>
            </a:avLst>
          </a:prstGeom>
          <a:solidFill>
            <a:schemeClr val="accent1">
              <a:alpha val="0"/>
            </a:schemeClr>
          </a:solidFill>
          <a:ln cap="flat" cmpd="sng" w="31750">
            <a:solidFill>
              <a:srgbClr val="F4B0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58"/>
          <p:cNvSpPr/>
          <p:nvPr/>
        </p:nvSpPr>
        <p:spPr>
          <a:xfrm>
            <a:off x="974050" y="3992650"/>
            <a:ext cx="1481400" cy="192600"/>
          </a:xfrm>
          <a:prstGeom prst="roundRect">
            <a:avLst>
              <a:gd fmla="val 16667" name="adj"/>
            </a:avLst>
          </a:prstGeom>
          <a:solidFill>
            <a:schemeClr val="accent1">
              <a:alpha val="0"/>
            </a:schemeClr>
          </a:solidFill>
          <a:ln cap="flat" cmpd="sng" w="31750">
            <a:solidFill>
              <a:srgbClr val="F4B0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58"/>
          <p:cNvSpPr/>
          <p:nvPr/>
        </p:nvSpPr>
        <p:spPr>
          <a:xfrm>
            <a:off x="3850775" y="4217675"/>
            <a:ext cx="1758600" cy="192600"/>
          </a:xfrm>
          <a:prstGeom prst="roundRect">
            <a:avLst>
              <a:gd fmla="val 16667" name="adj"/>
            </a:avLst>
          </a:prstGeom>
          <a:solidFill>
            <a:schemeClr val="accent1">
              <a:alpha val="0"/>
            </a:schemeClr>
          </a:solidFill>
          <a:ln cap="flat" cmpd="sng" w="31750">
            <a:solidFill>
              <a:srgbClr val="F4B0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58"/>
          <p:cNvSpPr/>
          <p:nvPr/>
        </p:nvSpPr>
        <p:spPr>
          <a:xfrm>
            <a:off x="3850775" y="4014252"/>
            <a:ext cx="1758600" cy="139800"/>
          </a:xfrm>
          <a:prstGeom prst="roundRect">
            <a:avLst>
              <a:gd fmla="val 16667" name="adj"/>
            </a:avLst>
          </a:prstGeom>
          <a:solidFill>
            <a:schemeClr val="accent1">
              <a:alpha val="0"/>
            </a:schemeClr>
          </a:solidFill>
          <a:ln cap="flat" cmpd="sng" w="31750">
            <a:solidFill>
              <a:srgbClr val="F4B0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58"/>
          <p:cNvSpPr/>
          <p:nvPr/>
        </p:nvSpPr>
        <p:spPr>
          <a:xfrm>
            <a:off x="3850900" y="3456250"/>
            <a:ext cx="1758600" cy="139800"/>
          </a:xfrm>
          <a:prstGeom prst="roundRect">
            <a:avLst>
              <a:gd fmla="val 16667" name="adj"/>
            </a:avLst>
          </a:prstGeom>
          <a:solidFill>
            <a:schemeClr val="accent1">
              <a:alpha val="0"/>
            </a:schemeClr>
          </a:solidFill>
          <a:ln cap="flat" cmpd="sng" w="31750">
            <a:solidFill>
              <a:srgbClr val="F4B0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58"/>
          <p:cNvSpPr/>
          <p:nvPr/>
        </p:nvSpPr>
        <p:spPr>
          <a:xfrm>
            <a:off x="3850777" y="3250575"/>
            <a:ext cx="1758600" cy="139800"/>
          </a:xfrm>
          <a:prstGeom prst="roundRect">
            <a:avLst>
              <a:gd fmla="val 16667" name="adj"/>
            </a:avLst>
          </a:prstGeom>
          <a:solidFill>
            <a:schemeClr val="accent1">
              <a:alpha val="0"/>
            </a:schemeClr>
          </a:solidFill>
          <a:ln cap="flat" cmpd="sng" w="31750">
            <a:solidFill>
              <a:srgbClr val="F4B0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58"/>
          <p:cNvSpPr txBox="1"/>
          <p:nvPr/>
        </p:nvSpPr>
        <p:spPr>
          <a:xfrm>
            <a:off x="4362450" y="4572250"/>
            <a:ext cx="489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(TGN-pg: PyTorch Geometric implementation of TGN)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9"/>
          <p:cNvSpPr txBox="1"/>
          <p:nvPr>
            <p:ph idx="12" type="sldNum"/>
          </p:nvPr>
        </p:nvSpPr>
        <p:spPr>
          <a:xfrm>
            <a:off x="5534025" y="35043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1" name="Google Shape;731;p59"/>
          <p:cNvSpPr txBox="1"/>
          <p:nvPr/>
        </p:nvSpPr>
        <p:spPr>
          <a:xfrm>
            <a:off x="647080" y="11044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00"/>
              <a:buFont typeface="Calibri"/>
              <a:buNone/>
            </a:pPr>
            <a:r>
              <a:rPr lang="en" sz="3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Computation &amp; Scalability</a:t>
            </a:r>
            <a:endParaRPr sz="1100"/>
          </a:p>
        </p:txBody>
      </p:sp>
      <p:sp>
        <p:nvSpPr>
          <p:cNvPr id="732" name="Google Shape;732;p59"/>
          <p:cNvSpPr txBox="1"/>
          <p:nvPr/>
        </p:nvSpPr>
        <p:spPr>
          <a:xfrm>
            <a:off x="813661" y="1523473"/>
            <a:ext cx="7026000" cy="12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23495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JODIE/DyRep/TGN cannot fill node embeddings into GPU memory for large networks. </a:t>
            </a:r>
            <a:endParaRPr sz="1100"/>
          </a:p>
          <a:p>
            <a:pPr indent="-23495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Otherwise, they are 10-30 times faster than CAWN in training, 5 times faster in inference</a:t>
            </a:r>
            <a:endParaRPr sz="1100"/>
          </a:p>
        </p:txBody>
      </p:sp>
      <p:sp>
        <p:nvSpPr>
          <p:cNvPr id="733" name="Google Shape;733;p59"/>
          <p:cNvSpPr txBox="1"/>
          <p:nvPr/>
        </p:nvSpPr>
        <p:spPr>
          <a:xfrm>
            <a:off x="743766" y="880230"/>
            <a:ext cx="62886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Hardware: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i7-4770HQ CPU @ 2.20GHz </a:t>
            </a: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0" i="0"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GeForce GTX 1080 Ti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4" name="Google Shape;73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732" y="2776828"/>
            <a:ext cx="6047347" cy="1963737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59"/>
          <p:cNvSpPr/>
          <p:nvPr/>
        </p:nvSpPr>
        <p:spPr>
          <a:xfrm>
            <a:off x="4489100" y="3063700"/>
            <a:ext cx="855600" cy="350700"/>
          </a:xfrm>
          <a:prstGeom prst="roundRect">
            <a:avLst>
              <a:gd fmla="val 16667" name="adj"/>
            </a:avLst>
          </a:prstGeom>
          <a:solidFill>
            <a:schemeClr val="accent1">
              <a:alpha val="0"/>
            </a:schemeClr>
          </a:solidFill>
          <a:ln cap="flat" cmpd="sng" w="31750">
            <a:solidFill>
              <a:srgbClr val="F4B0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9"/>
          <p:cNvSpPr/>
          <p:nvPr/>
        </p:nvSpPr>
        <p:spPr>
          <a:xfrm>
            <a:off x="4400306" y="3842142"/>
            <a:ext cx="1033200" cy="350700"/>
          </a:xfrm>
          <a:prstGeom prst="roundRect">
            <a:avLst>
              <a:gd fmla="val 16667" name="adj"/>
            </a:avLst>
          </a:prstGeom>
          <a:solidFill>
            <a:schemeClr val="accent1">
              <a:alpha val="0"/>
            </a:schemeClr>
          </a:solidFill>
          <a:ln cap="flat" cmpd="sng" w="31750">
            <a:solidFill>
              <a:srgbClr val="F4B0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0"/>
          <p:cNvSpPr txBox="1"/>
          <p:nvPr>
            <p:ph type="title"/>
          </p:nvPr>
        </p:nvSpPr>
        <p:spPr>
          <a:xfrm>
            <a:off x="1066800" y="-135567"/>
            <a:ext cx="701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" sz="3400">
                <a:solidFill>
                  <a:srgbClr val="C00000"/>
                </a:solidFill>
              </a:rPr>
              <a:t>Takeaways</a:t>
            </a:r>
            <a:endParaRPr sz="3400">
              <a:solidFill>
                <a:srgbClr val="C00000"/>
              </a:solidFill>
            </a:endParaRPr>
          </a:p>
        </p:txBody>
      </p:sp>
      <p:pic>
        <p:nvPicPr>
          <p:cNvPr descr="Logo, company name&#10;&#10;Description automatically generated" id="743" name="Google Shape;743;p60"/>
          <p:cNvPicPr preferRelativeResize="0"/>
          <p:nvPr/>
        </p:nvPicPr>
        <p:blipFill rotWithShape="1">
          <a:blip r:embed="rId3">
            <a:alphaModFix/>
          </a:blip>
          <a:srcRect b="17401" l="0" r="0" t="18598"/>
          <a:stretch/>
        </p:blipFill>
        <p:spPr>
          <a:xfrm>
            <a:off x="7072623" y="0"/>
            <a:ext cx="2009154" cy="723306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60"/>
          <p:cNvSpPr txBox="1"/>
          <p:nvPr/>
        </p:nvSpPr>
        <p:spPr>
          <a:xfrm>
            <a:off x="456278" y="3071707"/>
            <a:ext cx="74514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 lnSpcReduction="10000"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Dictionary-type representations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online construction of such structural features in an efficient way.</a:t>
            </a:r>
            <a:endParaRPr sz="1100"/>
          </a:p>
        </p:txBody>
      </p:sp>
      <p:sp>
        <p:nvSpPr>
          <p:cNvPr id="745" name="Google Shape;745;p60"/>
          <p:cNvSpPr txBox="1"/>
          <p:nvPr/>
        </p:nvSpPr>
        <p:spPr>
          <a:xfrm>
            <a:off x="412028" y="1354859"/>
            <a:ext cx="77094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Structural features from a joint neighborhood of multiple nodes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crucial to predict temporal network evolution.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746" name="Google Shape;746;p60"/>
          <p:cNvSpPr txBox="1"/>
          <p:nvPr/>
        </p:nvSpPr>
        <p:spPr>
          <a:xfrm>
            <a:off x="456277" y="2208884"/>
            <a:ext cx="76209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Dictionary-type representations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combine structural feature construction with traditional vector representations.</a:t>
            </a:r>
            <a:endParaRPr sz="1100"/>
          </a:p>
        </p:txBody>
      </p:sp>
      <p:sp>
        <p:nvSpPr>
          <p:cNvPr id="747" name="Google Shape;747;p60"/>
          <p:cNvSpPr txBox="1"/>
          <p:nvPr>
            <p:ph idx="12" type="sldNum"/>
          </p:nvPr>
        </p:nvSpPr>
        <p:spPr>
          <a:xfrm>
            <a:off x="5381625" y="30471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8" name="Google Shape;748;p60"/>
          <p:cNvPicPr preferRelativeResize="0"/>
          <p:nvPr/>
        </p:nvPicPr>
        <p:blipFill rotWithShape="1">
          <a:blip r:embed="rId4">
            <a:alphaModFix/>
          </a:blip>
          <a:srcRect b="27309" l="-540" r="539" t="3216"/>
          <a:stretch/>
        </p:blipFill>
        <p:spPr>
          <a:xfrm>
            <a:off x="1023871" y="127726"/>
            <a:ext cx="1580437" cy="1067967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60"/>
          <p:cNvSpPr txBox="1"/>
          <p:nvPr/>
        </p:nvSpPr>
        <p:spPr>
          <a:xfrm>
            <a:off x="456275" y="3885278"/>
            <a:ext cx="7620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Neighborhood Caches </a:t>
            </a:r>
            <a:r>
              <a:rPr lang="en" sz="2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hash dictionary representations in the GPU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allow parallel processing.</a:t>
            </a:r>
            <a:endParaRPr sz="11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1"/>
          <p:cNvSpPr txBox="1"/>
          <p:nvPr>
            <p:ph type="title"/>
          </p:nvPr>
        </p:nvSpPr>
        <p:spPr>
          <a:xfrm>
            <a:off x="1066800" y="-135567"/>
            <a:ext cx="701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" sz="3400">
                <a:solidFill>
                  <a:srgbClr val="C00000"/>
                </a:solidFill>
              </a:rPr>
              <a:t>Takeaways</a:t>
            </a:r>
            <a:endParaRPr sz="3400">
              <a:solidFill>
                <a:srgbClr val="C00000"/>
              </a:solidFill>
            </a:endParaRPr>
          </a:p>
        </p:txBody>
      </p:sp>
      <p:pic>
        <p:nvPicPr>
          <p:cNvPr descr="Logo, company name&#10;&#10;Description automatically generated" id="756" name="Google Shape;756;p61"/>
          <p:cNvPicPr preferRelativeResize="0"/>
          <p:nvPr/>
        </p:nvPicPr>
        <p:blipFill rotWithShape="1">
          <a:blip r:embed="rId3">
            <a:alphaModFix/>
          </a:blip>
          <a:srcRect b="17401" l="0" r="0" t="18598"/>
          <a:stretch/>
        </p:blipFill>
        <p:spPr>
          <a:xfrm>
            <a:off x="7072623" y="0"/>
            <a:ext cx="2009154" cy="723306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61"/>
          <p:cNvSpPr txBox="1"/>
          <p:nvPr/>
        </p:nvSpPr>
        <p:spPr>
          <a:xfrm>
            <a:off x="456278" y="2385907"/>
            <a:ext cx="74514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 lnSpcReduction="10000"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Dictionary-type representations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online constructing such structural features in an efficient way.</a:t>
            </a:r>
            <a:endParaRPr sz="1100"/>
          </a:p>
        </p:txBody>
      </p:sp>
      <p:sp>
        <p:nvSpPr>
          <p:cNvPr id="758" name="Google Shape;758;p61"/>
          <p:cNvSpPr txBox="1"/>
          <p:nvPr/>
        </p:nvSpPr>
        <p:spPr>
          <a:xfrm>
            <a:off x="412028" y="669059"/>
            <a:ext cx="77094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Structural features from a joint neighborhood of multiple nodes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crucial to predict temporal network evolution.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759" name="Google Shape;759;p61"/>
          <p:cNvSpPr txBox="1"/>
          <p:nvPr/>
        </p:nvSpPr>
        <p:spPr>
          <a:xfrm>
            <a:off x="456277" y="1523084"/>
            <a:ext cx="76209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Dictionary-type representations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combine structural feature construction with traditional vector representations.</a:t>
            </a:r>
            <a:endParaRPr sz="1100"/>
          </a:p>
        </p:txBody>
      </p:sp>
      <p:sp>
        <p:nvSpPr>
          <p:cNvPr id="760" name="Google Shape;760;p61"/>
          <p:cNvSpPr txBox="1"/>
          <p:nvPr>
            <p:ph idx="12" type="sldNum"/>
          </p:nvPr>
        </p:nvSpPr>
        <p:spPr>
          <a:xfrm>
            <a:off x="5381625" y="30471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1" name="Google Shape;761;p61"/>
          <p:cNvSpPr txBox="1"/>
          <p:nvPr/>
        </p:nvSpPr>
        <p:spPr>
          <a:xfrm>
            <a:off x="456275" y="3123278"/>
            <a:ext cx="7620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Neighborhood Caches </a:t>
            </a:r>
            <a:r>
              <a:rPr lang="en" sz="2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hash dictionary representations in the GPU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allow parallel processing.</a:t>
            </a:r>
            <a:endParaRPr sz="1100"/>
          </a:p>
        </p:txBody>
      </p:sp>
      <p:sp>
        <p:nvSpPr>
          <p:cNvPr id="762" name="Google Shape;762;p61"/>
          <p:cNvSpPr txBox="1"/>
          <p:nvPr/>
        </p:nvSpPr>
        <p:spPr>
          <a:xfrm>
            <a:off x="500525" y="4059375"/>
            <a:ext cx="81483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 fontScale="77500"/>
          </a:bodyPr>
          <a:lstStyle/>
          <a:p>
            <a:pPr indent="-159067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What’s next?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in other temporal network tasks such as node classification, fraud detection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2"/>
          <p:cNvSpPr txBox="1"/>
          <p:nvPr>
            <p:ph type="title"/>
          </p:nvPr>
        </p:nvSpPr>
        <p:spPr>
          <a:xfrm>
            <a:off x="1066800" y="-135567"/>
            <a:ext cx="701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" sz="3400">
                <a:solidFill>
                  <a:srgbClr val="C00000"/>
                </a:solidFill>
              </a:rPr>
              <a:t>Thank you</a:t>
            </a:r>
            <a:endParaRPr sz="3400">
              <a:solidFill>
                <a:srgbClr val="C00000"/>
              </a:solidFill>
            </a:endParaRPr>
          </a:p>
        </p:txBody>
      </p:sp>
      <p:sp>
        <p:nvSpPr>
          <p:cNvPr id="769" name="Google Shape;769;p62"/>
          <p:cNvSpPr txBox="1"/>
          <p:nvPr/>
        </p:nvSpPr>
        <p:spPr>
          <a:xfrm>
            <a:off x="463379" y="930152"/>
            <a:ext cx="92514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3847" lvl="0" marL="24384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Neighborhood-aware</a:t>
            </a: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scalable temporal network representation learning</a:t>
            </a: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(LoG’22)</a:t>
            </a:r>
            <a:endParaRPr/>
          </a:p>
        </p:txBody>
      </p:sp>
      <p:sp>
        <p:nvSpPr>
          <p:cNvPr id="770" name="Google Shape;770;p62"/>
          <p:cNvSpPr txBox="1"/>
          <p:nvPr/>
        </p:nvSpPr>
        <p:spPr>
          <a:xfrm>
            <a:off x="1003289" y="1873827"/>
            <a:ext cx="829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Codes: </a:t>
            </a:r>
            <a:r>
              <a:rPr b="0" i="0" lang="en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https://github.com/Graph-COM/Neighborhood-Aware-Temporal-Network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62"/>
          <p:cNvSpPr txBox="1"/>
          <p:nvPr/>
        </p:nvSpPr>
        <p:spPr>
          <a:xfrm>
            <a:off x="6809874" y="4250369"/>
            <a:ext cx="158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pic>
        <p:nvPicPr>
          <p:cNvPr descr="Logo, company name&#10;&#10;Description automatically generated" id="772" name="Google Shape;772;p62"/>
          <p:cNvPicPr preferRelativeResize="0"/>
          <p:nvPr/>
        </p:nvPicPr>
        <p:blipFill rotWithShape="1">
          <a:blip r:embed="rId3">
            <a:alphaModFix/>
          </a:blip>
          <a:srcRect b="17401" l="0" r="0" t="18598"/>
          <a:stretch/>
        </p:blipFill>
        <p:spPr>
          <a:xfrm>
            <a:off x="7072623" y="0"/>
            <a:ext cx="2009154" cy="72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6065"/>
            <a:ext cx="1829156" cy="856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3"/>
          <p:cNvSpPr txBox="1"/>
          <p:nvPr>
            <p:ph type="title"/>
          </p:nvPr>
        </p:nvSpPr>
        <p:spPr>
          <a:xfrm>
            <a:off x="772331" y="-124670"/>
            <a:ext cx="7599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" sz="3200">
                <a:solidFill>
                  <a:srgbClr val="C00000"/>
                </a:solidFill>
              </a:rPr>
              <a:t>Issues of Previous Approaches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780" name="Google Shape;780;p63"/>
          <p:cNvSpPr/>
          <p:nvPr/>
        </p:nvSpPr>
        <p:spPr>
          <a:xfrm>
            <a:off x="523980" y="1145601"/>
            <a:ext cx="29274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Works over static graphs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63"/>
          <p:cNvSpPr txBox="1"/>
          <p:nvPr/>
        </p:nvSpPr>
        <p:spPr>
          <a:xfrm>
            <a:off x="899988" y="1515921"/>
            <a:ext cx="62421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SEAL (Zhang et al. 2018) 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encoding (Li et al. 2020)  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Labeling trick (Zhang et al. 2021)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SUREL (Yin et al. 2022)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ELPH (Chamberlain et al. 2022)</a:t>
            </a:r>
            <a:endParaRPr sz="1100"/>
          </a:p>
        </p:txBody>
      </p:sp>
      <p:sp>
        <p:nvSpPr>
          <p:cNvPr id="782" name="Google Shape;782;p63"/>
          <p:cNvSpPr/>
          <p:nvPr/>
        </p:nvSpPr>
        <p:spPr>
          <a:xfrm>
            <a:off x="523980" y="2833284"/>
            <a:ext cx="5262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idea: Construct structural features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63"/>
          <p:cNvSpPr txBox="1"/>
          <p:nvPr/>
        </p:nvSpPr>
        <p:spPr>
          <a:xfrm>
            <a:off x="685420" y="4064456"/>
            <a:ext cx="6793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is suitable for temporal networks? Effective &amp; scalable</a:t>
            </a:r>
            <a:endParaRPr sz="1100"/>
          </a:p>
        </p:txBody>
      </p:sp>
      <p:pic>
        <p:nvPicPr>
          <p:cNvPr id="784" name="Google Shape;78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2830" y="1031400"/>
            <a:ext cx="3462374" cy="1801885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63"/>
          <p:cNvSpPr txBox="1"/>
          <p:nvPr/>
        </p:nvSpPr>
        <p:spPr>
          <a:xfrm>
            <a:off x="772331" y="3176823"/>
            <a:ext cx="45720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distance encoding (Li et al. 2020) as an example:  </a:t>
            </a:r>
            <a:endParaRPr sz="1100"/>
          </a:p>
        </p:txBody>
      </p:sp>
      <p:sp>
        <p:nvSpPr>
          <p:cNvPr id="786" name="Google Shape;786;p63"/>
          <p:cNvSpPr/>
          <p:nvPr/>
        </p:nvSpPr>
        <p:spPr>
          <a:xfrm>
            <a:off x="8042328" y="3206533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787" name="Google Shape;787;p63"/>
          <p:cNvSpPr/>
          <p:nvPr/>
        </p:nvSpPr>
        <p:spPr>
          <a:xfrm>
            <a:off x="7778167" y="3521744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100"/>
          </a:p>
        </p:txBody>
      </p:sp>
      <p:sp>
        <p:nvSpPr>
          <p:cNvPr id="788" name="Google Shape;788;p63"/>
          <p:cNvSpPr/>
          <p:nvPr/>
        </p:nvSpPr>
        <p:spPr>
          <a:xfrm>
            <a:off x="8261887" y="3521744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cxnSp>
        <p:nvCxnSpPr>
          <p:cNvPr id="789" name="Google Shape;789;p63"/>
          <p:cNvCxnSpPr>
            <a:stCxn id="787" idx="7"/>
            <a:endCxn id="786" idx="3"/>
          </p:cNvCxnSpPr>
          <p:nvPr/>
        </p:nvCxnSpPr>
        <p:spPr>
          <a:xfrm flipH="1" rot="10800000">
            <a:off x="7965607" y="3351267"/>
            <a:ext cx="1089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63"/>
          <p:cNvCxnSpPr>
            <a:stCxn id="788" idx="1"/>
            <a:endCxn id="786" idx="5"/>
          </p:cNvCxnSpPr>
          <p:nvPr/>
        </p:nvCxnSpPr>
        <p:spPr>
          <a:xfrm rot="10800000">
            <a:off x="8229846" y="3351267"/>
            <a:ext cx="642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1" name="Google Shape;791;p63"/>
          <p:cNvSpPr txBox="1"/>
          <p:nvPr/>
        </p:nvSpPr>
        <p:spPr>
          <a:xfrm>
            <a:off x="1022563" y="3503831"/>
            <a:ext cx="6371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a prediction for (u,v), associate a with an extra feature [1,1] to denote its shortest path distances to both u and v are 1’s. </a:t>
            </a:r>
            <a:endParaRPr sz="1100"/>
          </a:p>
        </p:txBody>
      </p:sp>
      <p:sp>
        <p:nvSpPr>
          <p:cNvPr id="792" name="Google Shape;792;p63"/>
          <p:cNvSpPr txBox="1"/>
          <p:nvPr/>
        </p:nvSpPr>
        <p:spPr>
          <a:xfrm>
            <a:off x="7911819" y="2930941"/>
            <a:ext cx="514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[1,1]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63"/>
          <p:cNvSpPr txBox="1"/>
          <p:nvPr/>
        </p:nvSpPr>
        <p:spPr>
          <a:xfrm>
            <a:off x="6374607" y="2946846"/>
            <a:ext cx="45720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encoding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63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5" name="Google Shape;795;p63"/>
          <p:cNvSpPr txBox="1"/>
          <p:nvPr/>
        </p:nvSpPr>
        <p:spPr>
          <a:xfrm>
            <a:off x="0" y="4702541"/>
            <a:ext cx="899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encoding: design provably more powerful neural networks for graph representation learning, Li et al. NeurIPS 2020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Labeling trick: A theory of using graph neural networks for multi-node representation learning, Zhang et al. NeurIPS 2021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/>
        </p:nvSpPr>
        <p:spPr>
          <a:xfrm>
            <a:off x="536873" y="821723"/>
            <a:ext cx="7984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Char char="•"/>
            </a:pPr>
            <a:r>
              <a:rPr b="0" i="0" lang="en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Predicting how temporal networks evolve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						--- link prediction in temporal networks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8"/>
          <p:cNvSpPr txBox="1"/>
          <p:nvPr>
            <p:ph type="title"/>
          </p:nvPr>
        </p:nvSpPr>
        <p:spPr>
          <a:xfrm>
            <a:off x="656095" y="-171807"/>
            <a:ext cx="7831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" sz="3200">
                <a:solidFill>
                  <a:srgbClr val="C00000"/>
                </a:solidFill>
              </a:rPr>
              <a:t>Our Goal</a:t>
            </a:r>
            <a:endParaRPr sz="3200">
              <a:solidFill>
                <a:srgbClr val="C00000"/>
              </a:solidFill>
            </a:endParaRPr>
          </a:p>
        </p:txBody>
      </p:sp>
      <p:grpSp>
        <p:nvGrpSpPr>
          <p:cNvPr id="169" name="Google Shape;169;p28"/>
          <p:cNvGrpSpPr/>
          <p:nvPr/>
        </p:nvGrpSpPr>
        <p:grpSpPr>
          <a:xfrm>
            <a:off x="4929008" y="1695308"/>
            <a:ext cx="3468597" cy="1481225"/>
            <a:chOff x="5930903" y="2284792"/>
            <a:chExt cx="4343891" cy="2140808"/>
          </a:xfrm>
        </p:grpSpPr>
        <p:pic>
          <p:nvPicPr>
            <p:cNvPr id="170" name="Google Shape;170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30903" y="2284792"/>
              <a:ext cx="4343891" cy="2140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28"/>
            <p:cNvSpPr txBox="1"/>
            <p:nvPr/>
          </p:nvSpPr>
          <p:spPr>
            <a:xfrm>
              <a:off x="7971975" y="3505524"/>
              <a:ext cx="332700" cy="2616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36100" lIns="72225" spcFirstLastPara="1" rIns="72225" wrap="square" tIns="36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100"/>
            </a:p>
          </p:txBody>
        </p:sp>
        <p:sp>
          <p:nvSpPr>
            <p:cNvPr id="172" name="Google Shape;172;p28"/>
            <p:cNvSpPr txBox="1"/>
            <p:nvPr/>
          </p:nvSpPr>
          <p:spPr>
            <a:xfrm>
              <a:off x="7853091" y="3015932"/>
              <a:ext cx="427500" cy="2769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36100" lIns="72225" spcFirstLastPara="1" rIns="72225" wrap="square" tIns="36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100"/>
            </a:p>
          </p:txBody>
        </p:sp>
        <p:sp>
          <p:nvSpPr>
            <p:cNvPr id="173" name="Google Shape;173;p28"/>
            <p:cNvSpPr txBox="1"/>
            <p:nvPr/>
          </p:nvSpPr>
          <p:spPr>
            <a:xfrm>
              <a:off x="7782184" y="3216697"/>
              <a:ext cx="427500" cy="2769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36100" lIns="72225" spcFirstLastPara="1" rIns="72225" wrap="square" tIns="36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100"/>
            </a:p>
          </p:txBody>
        </p:sp>
      </p:grpSp>
      <p:sp>
        <p:nvSpPr>
          <p:cNvPr id="174" name="Google Shape;174;p28"/>
          <p:cNvSpPr txBox="1"/>
          <p:nvPr/>
        </p:nvSpPr>
        <p:spPr>
          <a:xfrm>
            <a:off x="4817388" y="4803147"/>
            <a:ext cx="84012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https://medium.com/criteo-engineering/top-applications-of-graph-neural-networks-2021-c06ec82bfc18</a:t>
            </a:r>
            <a:endParaRPr sz="1100"/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31051" y="3266687"/>
            <a:ext cx="2622661" cy="132894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4817388" y="4934438"/>
            <a:ext cx="6764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Anomaly Detection With Temporal Convolutional Network and U-Net Model, IEEE access 2021</a:t>
            </a:r>
            <a:endParaRPr sz="1100"/>
          </a:p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8"/>
          <p:cNvSpPr txBox="1"/>
          <p:nvPr/>
        </p:nvSpPr>
        <p:spPr>
          <a:xfrm>
            <a:off x="365426" y="1354950"/>
            <a:ext cx="49305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39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Applications in … </a:t>
            </a:r>
            <a:endParaRPr sz="256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7812" lvl="0" marL="243847" rtl="0" algn="l">
              <a:lnSpc>
                <a:spcPct val="7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390"/>
              <a:buFont typeface="Noto Sans Symbols"/>
              <a:buChar char="▪"/>
            </a:pPr>
            <a:r>
              <a:rPr lang="en" sz="23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recommendations</a:t>
            </a:r>
            <a:endParaRPr sz="256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6047" lvl="0" marL="243847" rtl="0" algn="l">
              <a:lnSpc>
                <a:spcPct val="70000"/>
              </a:lnSpc>
              <a:spcBef>
                <a:spcPts val="1067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3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067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3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7812" lvl="0" marL="243847" rtl="0" algn="l">
              <a:lnSpc>
                <a:spcPct val="7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390"/>
              <a:buFont typeface="Noto Sans Symbols"/>
              <a:buChar char="▪"/>
            </a:pPr>
            <a:r>
              <a:rPr lang="en" sz="23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Detecting anomalies</a:t>
            </a:r>
            <a:endParaRPr sz="2562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6047" lvl="0" marL="243847" rtl="0" algn="l">
              <a:lnSpc>
                <a:spcPct val="70000"/>
              </a:lnSpc>
              <a:spcBef>
                <a:spcPts val="1067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3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6047" lvl="0" marL="243847" rtl="0" algn="l">
              <a:lnSpc>
                <a:spcPct val="70000"/>
              </a:lnSpc>
              <a:spcBef>
                <a:spcPts val="1067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3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7812" lvl="0" marL="243847" rtl="0" algn="l">
              <a:lnSpc>
                <a:spcPct val="7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2390"/>
              <a:buFont typeface="Noto Sans Symbols"/>
              <a:buChar char="▪"/>
            </a:pPr>
            <a:r>
              <a:rPr lang="en" sz="23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Understanding a complex system</a:t>
            </a:r>
            <a:endParaRPr sz="216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64"/>
          <p:cNvSpPr txBox="1"/>
          <p:nvPr>
            <p:ph type="title"/>
          </p:nvPr>
        </p:nvSpPr>
        <p:spPr>
          <a:xfrm>
            <a:off x="772331" y="-124670"/>
            <a:ext cx="7599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" sz="3200">
                <a:solidFill>
                  <a:srgbClr val="C00000"/>
                </a:solidFill>
              </a:rPr>
              <a:t>Issues of Previous Approaches (</a:t>
            </a:r>
            <a:r>
              <a:rPr lang="en" sz="3200">
                <a:solidFill>
                  <a:srgbClr val="2E75B5"/>
                </a:solidFill>
              </a:rPr>
              <a:t>Effectiveness</a:t>
            </a:r>
            <a:r>
              <a:rPr lang="en" sz="3200">
                <a:solidFill>
                  <a:srgbClr val="C00000"/>
                </a:solidFill>
              </a:rPr>
              <a:t>)</a:t>
            </a:r>
            <a:endParaRPr sz="3200">
              <a:solidFill>
                <a:srgbClr val="C00000"/>
              </a:solidFill>
            </a:endParaRPr>
          </a:p>
        </p:txBody>
      </p:sp>
      <p:pic>
        <p:nvPicPr>
          <p:cNvPr id="802" name="Google Shape;80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2830" y="1031400"/>
            <a:ext cx="3462374" cy="1801885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64"/>
          <p:cNvSpPr txBox="1"/>
          <p:nvPr/>
        </p:nvSpPr>
        <p:spPr>
          <a:xfrm>
            <a:off x="513650" y="1088350"/>
            <a:ext cx="3309000" cy="21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273050" lvl="0" marL="2667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One recent work over temporal networks </a:t>
            </a:r>
            <a:endParaRPr sz="19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CAW (Wang et al. 2021)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 predict (u, v)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Sample K random walks from the history of u and v respectively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Calculate the number of appearance in each position of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4" name="Google Shape;804;p64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5" name="Google Shape;805;p64"/>
          <p:cNvSpPr txBox="1"/>
          <p:nvPr/>
        </p:nvSpPr>
        <p:spPr>
          <a:xfrm>
            <a:off x="53549" y="4749166"/>
            <a:ext cx="90369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Inductive Representation Learning in Temporal Networks via Causal Anonymous Walks, Wang et al., ICLR 2021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6" name="Google Shape;80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2830" y="1031400"/>
            <a:ext cx="3462374" cy="1801885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64"/>
          <p:cNvSpPr/>
          <p:nvPr/>
        </p:nvSpPr>
        <p:spPr>
          <a:xfrm>
            <a:off x="7899989" y="2776380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808" name="Google Shape;808;p64"/>
          <p:cNvSpPr/>
          <p:nvPr/>
        </p:nvSpPr>
        <p:spPr>
          <a:xfrm>
            <a:off x="7635828" y="3091592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100"/>
          </a:p>
        </p:txBody>
      </p:sp>
      <p:sp>
        <p:nvSpPr>
          <p:cNvPr id="809" name="Google Shape;809;p64"/>
          <p:cNvSpPr/>
          <p:nvPr/>
        </p:nvSpPr>
        <p:spPr>
          <a:xfrm>
            <a:off x="8119548" y="3091592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cxnSp>
        <p:nvCxnSpPr>
          <p:cNvPr id="810" name="Google Shape;810;p64"/>
          <p:cNvCxnSpPr>
            <a:stCxn id="808" idx="7"/>
            <a:endCxn id="807" idx="3"/>
          </p:cNvCxnSpPr>
          <p:nvPr/>
        </p:nvCxnSpPr>
        <p:spPr>
          <a:xfrm flipH="1" rot="10800000">
            <a:off x="7823269" y="2921115"/>
            <a:ext cx="1089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64"/>
          <p:cNvCxnSpPr>
            <a:stCxn id="809" idx="1"/>
            <a:endCxn id="807" idx="5"/>
          </p:cNvCxnSpPr>
          <p:nvPr/>
        </p:nvCxnSpPr>
        <p:spPr>
          <a:xfrm rot="10800000">
            <a:off x="8087508" y="2921115"/>
            <a:ext cx="642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2" name="Google Shape;812;p64"/>
          <p:cNvSpPr txBox="1"/>
          <p:nvPr/>
        </p:nvSpPr>
        <p:spPr>
          <a:xfrm>
            <a:off x="3975000" y="3481925"/>
            <a:ext cx="439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E75B5"/>
                </a:solidFill>
              </a:rPr>
              <a:t>Key idea: Construct structural features for u and v jointly.</a:t>
            </a:r>
            <a:endParaRPr sz="2025">
              <a:solidFill>
                <a:srgbClr val="2E75B5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5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Effectiveness and Scalability</a:t>
            </a:r>
            <a:r>
              <a:rPr lang="en" sz="3500">
                <a:solidFill>
                  <a:srgbClr val="C00000"/>
                </a:solidFill>
              </a:rPr>
              <a:t> Benefits</a:t>
            </a:r>
            <a:endParaRPr/>
          </a:p>
        </p:txBody>
      </p:sp>
      <p:sp>
        <p:nvSpPr>
          <p:cNvPr id="819" name="Google Shape;819;p65"/>
          <p:cNvSpPr txBox="1"/>
          <p:nvPr>
            <p:ph idx="12" type="sldNum"/>
          </p:nvPr>
        </p:nvSpPr>
        <p:spPr>
          <a:xfrm>
            <a:off x="5381625" y="38091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0" name="Google Shape;820;p65"/>
          <p:cNvSpPr txBox="1"/>
          <p:nvPr/>
        </p:nvSpPr>
        <p:spPr>
          <a:xfrm>
            <a:off x="697200" y="976825"/>
            <a:ext cx="71733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Effectiveness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Enable</a:t>
            </a:r>
            <a:r>
              <a:rPr lang="en" sz="2300"/>
              <a:t> structural feature </a:t>
            </a:r>
            <a:r>
              <a:rPr lang="en" sz="2300"/>
              <a:t>constructions</a:t>
            </a:r>
            <a:endParaRPr sz="2300">
              <a:solidFill>
                <a:srgbClr val="0070C0"/>
              </a:solidFill>
            </a:endParaRPr>
          </a:p>
        </p:txBody>
      </p:sp>
      <p:sp>
        <p:nvSpPr>
          <p:cNvPr id="821" name="Google Shape;821;p65"/>
          <p:cNvSpPr txBox="1"/>
          <p:nvPr/>
        </p:nvSpPr>
        <p:spPr>
          <a:xfrm>
            <a:off x="697200" y="2341650"/>
            <a:ext cx="7173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Scalability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" sz="2300">
                <a:solidFill>
                  <a:schemeClr val="dk1"/>
                </a:solidFill>
              </a:rPr>
              <a:t>Structural features can be computed efficiently</a:t>
            </a:r>
            <a:endParaRPr sz="2000">
              <a:solidFill>
                <a:schemeClr val="dk1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" sz="2300">
                <a:solidFill>
                  <a:schemeClr val="dk1"/>
                </a:solidFill>
              </a:rPr>
              <a:t>No need to do sampling from history any more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6"/>
          <p:cNvSpPr txBox="1"/>
          <p:nvPr>
            <p:ph type="title"/>
          </p:nvPr>
        </p:nvSpPr>
        <p:spPr>
          <a:xfrm>
            <a:off x="1009050" y="159650"/>
            <a:ext cx="70299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b="1" lang="en" sz="3100">
                <a:solidFill>
                  <a:srgbClr val="C00000"/>
                </a:solidFill>
              </a:rPr>
              <a:t>N</a:t>
            </a:r>
            <a:r>
              <a:rPr lang="en" sz="3100">
                <a:solidFill>
                  <a:srgbClr val="C00000"/>
                </a:solidFill>
              </a:rPr>
              <a:t>eighborhood-</a:t>
            </a:r>
            <a:r>
              <a:rPr b="1" lang="en" sz="3100">
                <a:solidFill>
                  <a:srgbClr val="C00000"/>
                </a:solidFill>
              </a:rPr>
              <a:t>A</a:t>
            </a:r>
            <a:r>
              <a:rPr lang="en" sz="3100">
                <a:solidFill>
                  <a:srgbClr val="C00000"/>
                </a:solidFill>
              </a:rPr>
              <a:t>ware </a:t>
            </a:r>
            <a:r>
              <a:rPr b="1" lang="en" sz="3100">
                <a:solidFill>
                  <a:srgbClr val="C00000"/>
                </a:solidFill>
              </a:rPr>
              <a:t>T</a:t>
            </a:r>
            <a:r>
              <a:rPr lang="en" sz="3100">
                <a:solidFill>
                  <a:srgbClr val="C00000"/>
                </a:solidFill>
              </a:rPr>
              <a:t>emporal Network (NAT) </a:t>
            </a:r>
            <a:endParaRPr/>
          </a:p>
        </p:txBody>
      </p:sp>
      <p:sp>
        <p:nvSpPr>
          <p:cNvPr id="828" name="Google Shape;828;p66"/>
          <p:cNvSpPr txBox="1"/>
          <p:nvPr/>
        </p:nvSpPr>
        <p:spPr>
          <a:xfrm>
            <a:off x="647700" y="1257300"/>
            <a:ext cx="81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Char char="•"/>
            </a:pPr>
            <a:r>
              <a:rPr lang="en" sz="2200">
                <a:solidFill>
                  <a:srgbClr val="888888"/>
                </a:solidFill>
              </a:rPr>
              <a:t>Dictionary-type Representations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829" name="Google Shape;829;p66"/>
          <p:cNvSpPr txBox="1"/>
          <p:nvPr/>
        </p:nvSpPr>
        <p:spPr>
          <a:xfrm>
            <a:off x="1524000" y="1846350"/>
            <a:ext cx="28956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Avoids online neighbor sampling</a:t>
            </a:r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66"/>
          <p:cNvSpPr txBox="1"/>
          <p:nvPr/>
        </p:nvSpPr>
        <p:spPr>
          <a:xfrm>
            <a:off x="5143500" y="1846350"/>
            <a:ext cx="28956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Constructs structural feature Efficiently</a:t>
            </a:r>
            <a:endParaRPr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66"/>
          <p:cNvSpPr txBox="1"/>
          <p:nvPr/>
        </p:nvSpPr>
        <p:spPr>
          <a:xfrm>
            <a:off x="647700" y="2971800"/>
            <a:ext cx="81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Neighborhood Caches (N-Caches)</a:t>
            </a:r>
            <a:endParaRPr/>
          </a:p>
        </p:txBody>
      </p:sp>
      <p:sp>
        <p:nvSpPr>
          <p:cNvPr id="832" name="Google Shape;832;p66"/>
          <p:cNvSpPr txBox="1"/>
          <p:nvPr/>
        </p:nvSpPr>
        <p:spPr>
          <a:xfrm>
            <a:off x="2038350" y="3522750"/>
            <a:ext cx="4191000" cy="8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Maintains the representations with parallel hashing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67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Neighborhood Cache (N-Cache)</a:t>
            </a:r>
            <a:endParaRPr/>
          </a:p>
        </p:txBody>
      </p:sp>
      <p:sp>
        <p:nvSpPr>
          <p:cNvPr id="839" name="Google Shape;839;p67"/>
          <p:cNvSpPr txBox="1"/>
          <p:nvPr>
            <p:ph idx="12" type="sldNum"/>
          </p:nvPr>
        </p:nvSpPr>
        <p:spPr>
          <a:xfrm>
            <a:off x="5686425" y="34281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0" name="Google Shape;840;p67"/>
          <p:cNvPicPr preferRelativeResize="0"/>
          <p:nvPr/>
        </p:nvPicPr>
        <p:blipFill rotWithShape="1">
          <a:blip r:embed="rId3">
            <a:alphaModFix/>
          </a:blip>
          <a:srcRect b="0" l="0" r="46013" t="0"/>
          <a:stretch/>
        </p:blipFill>
        <p:spPr>
          <a:xfrm>
            <a:off x="5387376" y="706175"/>
            <a:ext cx="1871150" cy="35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67"/>
          <p:cNvSpPr txBox="1"/>
          <p:nvPr/>
        </p:nvSpPr>
        <p:spPr>
          <a:xfrm>
            <a:off x="509925" y="1118600"/>
            <a:ext cx="55428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" sz="2200">
                <a:solidFill>
                  <a:srgbClr val="0070C0"/>
                </a:solidFill>
              </a:rPr>
              <a:t>Setting size limit</a:t>
            </a:r>
            <a:endParaRPr sz="2200">
              <a:solidFill>
                <a:srgbClr val="0070C0"/>
              </a:solidFill>
            </a:endParaRPr>
          </a:p>
          <a:p>
            <a:pPr indent="0" lvl="0" marL="355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1-hop (16-40 nodes)</a:t>
            </a:r>
            <a:endParaRPr sz="2200">
              <a:solidFill>
                <a:schemeClr val="dk1"/>
              </a:solidFill>
            </a:endParaRPr>
          </a:p>
          <a:p>
            <a:pPr indent="0" lvl="0" marL="355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2-hop (0-20 nodes)</a:t>
            </a:r>
            <a:endParaRPr sz="2200">
              <a:solidFill>
                <a:srgbClr val="0070C0"/>
              </a:solidFill>
            </a:endParaRPr>
          </a:p>
          <a:p>
            <a:pPr indent="0" lvl="0" marL="355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0C0"/>
              </a:solidFill>
            </a:endParaRPr>
          </a:p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" sz="2200">
                <a:solidFill>
                  <a:srgbClr val="0070C0"/>
                </a:solidFill>
              </a:rPr>
              <a:t>Parallel</a:t>
            </a:r>
            <a:r>
              <a:rPr lang="en" sz="2200">
                <a:solidFill>
                  <a:srgbClr val="0070C0"/>
                </a:solidFill>
              </a:rPr>
              <a:t> hashing </a:t>
            </a:r>
            <a:endParaRPr sz="2200"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70C0"/>
              </a:solidFill>
            </a:endParaRPr>
          </a:p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" sz="2200">
                <a:solidFill>
                  <a:srgbClr val="0070C0"/>
                </a:solidFill>
              </a:rPr>
              <a:t>Addressing collisions</a:t>
            </a:r>
            <a:endParaRPr sz="2200">
              <a:solidFill>
                <a:srgbClr val="0070C0"/>
              </a:solidFill>
            </a:endParaRPr>
          </a:p>
        </p:txBody>
      </p:sp>
      <p:sp>
        <p:nvSpPr>
          <p:cNvPr id="842" name="Google Shape;842;p67"/>
          <p:cNvSpPr txBox="1"/>
          <p:nvPr/>
        </p:nvSpPr>
        <p:spPr>
          <a:xfrm>
            <a:off x="5882275" y="4071625"/>
            <a:ext cx="31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N-Cache of u</a:t>
            </a:r>
            <a:endParaRPr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8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Neighborhood Cache (N-Cache)</a:t>
            </a:r>
            <a:endParaRPr/>
          </a:p>
        </p:txBody>
      </p:sp>
      <p:sp>
        <p:nvSpPr>
          <p:cNvPr id="849" name="Google Shape;849;p68"/>
          <p:cNvSpPr txBox="1"/>
          <p:nvPr>
            <p:ph idx="12" type="sldNum"/>
          </p:nvPr>
        </p:nvSpPr>
        <p:spPr>
          <a:xfrm>
            <a:off x="5686425" y="34281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0" name="Google Shape;850;p68"/>
          <p:cNvPicPr preferRelativeResize="0"/>
          <p:nvPr/>
        </p:nvPicPr>
        <p:blipFill rotWithShape="1">
          <a:blip r:embed="rId3">
            <a:alphaModFix/>
          </a:blip>
          <a:srcRect b="0" l="0" r="46013" t="0"/>
          <a:stretch/>
        </p:blipFill>
        <p:spPr>
          <a:xfrm>
            <a:off x="5387376" y="706175"/>
            <a:ext cx="1871150" cy="35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68"/>
          <p:cNvSpPr txBox="1"/>
          <p:nvPr/>
        </p:nvSpPr>
        <p:spPr>
          <a:xfrm>
            <a:off x="5882275" y="4071625"/>
            <a:ext cx="31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N-Cache of u</a:t>
            </a:r>
            <a:endParaRPr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2" name="Google Shape;852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2149" y="865645"/>
            <a:ext cx="1389513" cy="4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68"/>
          <p:cNvSpPr txBox="1"/>
          <p:nvPr/>
        </p:nvSpPr>
        <p:spPr>
          <a:xfrm>
            <a:off x="1070197" y="885184"/>
            <a:ext cx="130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68"/>
          <p:cNvSpPr txBox="1"/>
          <p:nvPr/>
        </p:nvSpPr>
        <p:spPr>
          <a:xfrm>
            <a:off x="339475" y="1437400"/>
            <a:ext cx="3961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" sz="2200">
                <a:solidFill>
                  <a:srgbClr val="0070C0"/>
                </a:solidFill>
              </a:rPr>
              <a:t>Setting size limit</a:t>
            </a:r>
            <a:endParaRPr sz="2200">
              <a:solidFill>
                <a:srgbClr val="0070C0"/>
              </a:solidFill>
            </a:endParaRPr>
          </a:p>
          <a:p>
            <a:pPr indent="0" lvl="0" marL="355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1-hop (16-40 nodes)</a:t>
            </a:r>
            <a:endParaRPr sz="2200">
              <a:solidFill>
                <a:schemeClr val="dk1"/>
              </a:solidFill>
            </a:endParaRPr>
          </a:p>
          <a:p>
            <a:pPr indent="0" lvl="0" marL="355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2-hop (0-20 nodes)</a:t>
            </a:r>
            <a:endParaRPr sz="2200">
              <a:solidFill>
                <a:srgbClr val="0070C0"/>
              </a:solidFill>
            </a:endParaRPr>
          </a:p>
          <a:p>
            <a:pPr indent="0" lvl="0" marL="355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0C0"/>
              </a:solidFill>
            </a:endParaRPr>
          </a:p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" sz="2200">
                <a:solidFill>
                  <a:srgbClr val="0070C0"/>
                </a:solidFill>
              </a:rPr>
              <a:t>Parallel hashing </a:t>
            </a:r>
            <a:endParaRPr sz="2200"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70C0"/>
              </a:solidFill>
            </a:endParaRPr>
          </a:p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" sz="2200">
                <a:solidFill>
                  <a:srgbClr val="0070C0"/>
                </a:solidFill>
              </a:rPr>
              <a:t>Addressing collisions</a:t>
            </a:r>
            <a:endParaRPr sz="22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9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Neighborhood Cache (N-Cache)</a:t>
            </a:r>
            <a:endParaRPr/>
          </a:p>
        </p:txBody>
      </p:sp>
      <p:sp>
        <p:nvSpPr>
          <p:cNvPr id="861" name="Google Shape;861;p69"/>
          <p:cNvSpPr txBox="1"/>
          <p:nvPr>
            <p:ph idx="12" type="sldNum"/>
          </p:nvPr>
        </p:nvSpPr>
        <p:spPr>
          <a:xfrm>
            <a:off x="5686425" y="34281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2" name="Google Shape;862;p69"/>
          <p:cNvPicPr preferRelativeResize="0"/>
          <p:nvPr/>
        </p:nvPicPr>
        <p:blipFill rotWithShape="1">
          <a:blip r:embed="rId3">
            <a:alphaModFix/>
          </a:blip>
          <a:srcRect b="0" l="0" r="46013" t="0"/>
          <a:stretch/>
        </p:blipFill>
        <p:spPr>
          <a:xfrm>
            <a:off x="6547747" y="928000"/>
            <a:ext cx="1481775" cy="279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69"/>
          <p:cNvSpPr txBox="1"/>
          <p:nvPr/>
        </p:nvSpPr>
        <p:spPr>
          <a:xfrm>
            <a:off x="405725" y="1695025"/>
            <a:ext cx="5418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" sz="2200">
                <a:solidFill>
                  <a:srgbClr val="0070C0"/>
                </a:solidFill>
              </a:rPr>
              <a:t>Stored within GPU to enable read and write for all nodes in parallel</a:t>
            </a:r>
            <a:endParaRPr sz="2200"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70C0"/>
              </a:solidFill>
            </a:endParaRPr>
          </a:p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" sz="2200">
                <a:solidFill>
                  <a:srgbClr val="0070C0"/>
                </a:solidFill>
              </a:rPr>
              <a:t>Uses hashing to speed up</a:t>
            </a:r>
            <a:endParaRPr sz="2200"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70C0"/>
              </a:solidFill>
            </a:endParaRPr>
          </a:p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" sz="2200">
                <a:solidFill>
                  <a:srgbClr val="0070C0"/>
                </a:solidFill>
              </a:rPr>
              <a:t>When a collision happens, we replace the old one with some probability</a:t>
            </a:r>
            <a:endParaRPr sz="2200">
              <a:solidFill>
                <a:srgbClr val="0070C0"/>
              </a:solidFill>
            </a:endParaRPr>
          </a:p>
        </p:txBody>
      </p:sp>
      <p:sp>
        <p:nvSpPr>
          <p:cNvPr id="864" name="Google Shape;864;p69"/>
          <p:cNvSpPr txBox="1"/>
          <p:nvPr/>
        </p:nvSpPr>
        <p:spPr>
          <a:xfrm>
            <a:off x="6835600" y="3620775"/>
            <a:ext cx="31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N-Cache of u</a:t>
            </a:r>
            <a:endParaRPr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5" name="Google Shape;865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2149" y="865645"/>
            <a:ext cx="1389513" cy="4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69"/>
          <p:cNvSpPr txBox="1"/>
          <p:nvPr/>
        </p:nvSpPr>
        <p:spPr>
          <a:xfrm>
            <a:off x="1070197" y="885184"/>
            <a:ext cx="130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69"/>
          <p:cNvSpPr/>
          <p:nvPr/>
        </p:nvSpPr>
        <p:spPr>
          <a:xfrm>
            <a:off x="375126" y="1763850"/>
            <a:ext cx="5479500" cy="1406400"/>
          </a:xfrm>
          <a:prstGeom prst="roundRect">
            <a:avLst>
              <a:gd fmla="val 12803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hash replacement is equivalent to neighbor sampling</a:t>
            </a:r>
            <a:endParaRPr sz="11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70"/>
          <p:cNvSpPr txBox="1"/>
          <p:nvPr>
            <p:ph type="title"/>
          </p:nvPr>
        </p:nvSpPr>
        <p:spPr>
          <a:xfrm>
            <a:off x="1066800" y="-135567"/>
            <a:ext cx="701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" sz="3400">
                <a:solidFill>
                  <a:srgbClr val="C00000"/>
                </a:solidFill>
              </a:rPr>
              <a:t>Takeaways</a:t>
            </a:r>
            <a:endParaRPr sz="3400">
              <a:solidFill>
                <a:srgbClr val="C00000"/>
              </a:solidFill>
            </a:endParaRPr>
          </a:p>
        </p:txBody>
      </p:sp>
      <p:sp>
        <p:nvSpPr>
          <p:cNvPr id="874" name="Google Shape;874;p70"/>
          <p:cNvSpPr txBox="1"/>
          <p:nvPr/>
        </p:nvSpPr>
        <p:spPr>
          <a:xfrm>
            <a:off x="500528" y="3221182"/>
            <a:ext cx="74514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 lnSpcReduction="10000"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Neighborhood Caches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manages the representations with parallel hashing in the GPU which further speeds up learning.</a:t>
            </a:r>
            <a:endParaRPr sz="1100"/>
          </a:p>
        </p:txBody>
      </p:sp>
      <p:sp>
        <p:nvSpPr>
          <p:cNvPr id="875" name="Google Shape;875;p70"/>
          <p:cNvSpPr txBox="1"/>
          <p:nvPr/>
        </p:nvSpPr>
        <p:spPr>
          <a:xfrm>
            <a:off x="456275" y="1245524"/>
            <a:ext cx="77094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Structural features from a joint neighborhood of multiple nodes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crucial to predict temporal network evolution.</a:t>
            </a: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876" name="Google Shape;876;p70"/>
          <p:cNvSpPr txBox="1"/>
          <p:nvPr/>
        </p:nvSpPr>
        <p:spPr>
          <a:xfrm>
            <a:off x="500527" y="2131359"/>
            <a:ext cx="76209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/>
          </a:bodyPr>
          <a:lstStyle/>
          <a:p>
            <a:pPr indent="-190500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Dictionary-type representations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combine structural feature construction with traditional vector representations in an efficient way.</a:t>
            </a:r>
            <a:endParaRPr sz="1100"/>
          </a:p>
        </p:txBody>
      </p:sp>
      <p:sp>
        <p:nvSpPr>
          <p:cNvPr id="877" name="Google Shape;877;p70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8" name="Google Shape;878;p70"/>
          <p:cNvPicPr preferRelativeResize="0"/>
          <p:nvPr/>
        </p:nvPicPr>
        <p:blipFill rotWithShape="1">
          <a:blip r:embed="rId3">
            <a:alphaModFix/>
          </a:blip>
          <a:srcRect b="27309" l="-540" r="539" t="3216"/>
          <a:stretch/>
        </p:blipFill>
        <p:spPr>
          <a:xfrm>
            <a:off x="1023871" y="127726"/>
            <a:ext cx="1580437" cy="1067967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70"/>
          <p:cNvSpPr txBox="1"/>
          <p:nvPr/>
        </p:nvSpPr>
        <p:spPr>
          <a:xfrm>
            <a:off x="500528" y="4059382"/>
            <a:ext cx="74514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rmAutofit fontScale="77500"/>
          </a:bodyPr>
          <a:lstStyle/>
          <a:p>
            <a:pPr indent="-159067" lvl="0" marL="190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What’s next?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in other node level tasks such as node classification, anomaly detection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71"/>
          <p:cNvSpPr txBox="1"/>
          <p:nvPr>
            <p:ph type="title"/>
          </p:nvPr>
        </p:nvSpPr>
        <p:spPr>
          <a:xfrm>
            <a:off x="843313" y="792"/>
            <a:ext cx="730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" sz="3500">
                <a:solidFill>
                  <a:srgbClr val="C00000"/>
                </a:solidFill>
              </a:rPr>
              <a:t>Two Computational Benefits</a:t>
            </a:r>
            <a:endParaRPr/>
          </a:p>
        </p:txBody>
      </p:sp>
      <p:sp>
        <p:nvSpPr>
          <p:cNvPr id="886" name="Google Shape;886;p71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7" name="Google Shape;88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6393" y="1903170"/>
            <a:ext cx="2744631" cy="2797244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71"/>
          <p:cNvSpPr txBox="1"/>
          <p:nvPr/>
        </p:nvSpPr>
        <p:spPr>
          <a:xfrm>
            <a:off x="616313" y="2582125"/>
            <a:ext cx="37233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Update 1-hop embeddings: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Rewrite node v into the dictionary </a:t>
            </a:r>
            <a:endParaRPr sz="1100"/>
          </a:p>
        </p:txBody>
      </p:sp>
      <p:sp>
        <p:nvSpPr>
          <p:cNvPr id="889" name="Google Shape;889;p71"/>
          <p:cNvSpPr txBox="1"/>
          <p:nvPr/>
        </p:nvSpPr>
        <p:spPr>
          <a:xfrm>
            <a:off x="699832" y="3214380"/>
            <a:ext cx="34653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When a confliction happens, we do random drop.</a:t>
            </a:r>
            <a:endParaRPr sz="1100"/>
          </a:p>
        </p:txBody>
      </p:sp>
      <p:pic>
        <p:nvPicPr>
          <p:cNvPr id="890" name="Google Shape;890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3349" y="866582"/>
            <a:ext cx="1389513" cy="4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71"/>
          <p:cNvSpPr txBox="1"/>
          <p:nvPr/>
        </p:nvSpPr>
        <p:spPr>
          <a:xfrm>
            <a:off x="1070197" y="885184"/>
            <a:ext cx="130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Consider: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2" name="Google Shape;892;p71"/>
          <p:cNvPicPr preferRelativeResize="0"/>
          <p:nvPr/>
        </p:nvPicPr>
        <p:blipFill rotWithShape="1">
          <a:blip r:embed="rId5">
            <a:alphaModFix/>
          </a:blip>
          <a:srcRect b="27309" l="-540" r="539" t="3216"/>
          <a:stretch/>
        </p:blipFill>
        <p:spPr>
          <a:xfrm>
            <a:off x="5381630" y="557923"/>
            <a:ext cx="1580437" cy="1067967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71"/>
          <p:cNvSpPr/>
          <p:nvPr/>
        </p:nvSpPr>
        <p:spPr>
          <a:xfrm>
            <a:off x="4667463" y="2377074"/>
            <a:ext cx="2722500" cy="1068000"/>
          </a:xfrm>
          <a:prstGeom prst="roundRect">
            <a:avLst>
              <a:gd fmla="val 13334" name="adj"/>
            </a:avLst>
          </a:prstGeom>
          <a:noFill/>
          <a:ln cap="flat" cmpd="sng" w="3810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72"/>
          <p:cNvSpPr txBox="1"/>
          <p:nvPr>
            <p:ph type="title"/>
          </p:nvPr>
        </p:nvSpPr>
        <p:spPr>
          <a:xfrm>
            <a:off x="772331" y="-124670"/>
            <a:ext cx="7599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" sz="3200">
                <a:solidFill>
                  <a:srgbClr val="C00000"/>
                </a:solidFill>
              </a:rPr>
              <a:t>Issues of Previous Approaches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900" name="Google Shape;900;p72"/>
          <p:cNvSpPr/>
          <p:nvPr/>
        </p:nvSpPr>
        <p:spPr>
          <a:xfrm>
            <a:off x="523980" y="1145601"/>
            <a:ext cx="29274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Works over static graphs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72"/>
          <p:cNvSpPr txBox="1"/>
          <p:nvPr/>
        </p:nvSpPr>
        <p:spPr>
          <a:xfrm>
            <a:off x="899988" y="1515921"/>
            <a:ext cx="62421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SEAL (Zhang et al. 2018) 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encoding (Li et al. 2020)  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Labeling trick (Zhang et al. 2021)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SUREL (Yin et al. 2022)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ELPH (Chamberlain et al. 2022)</a:t>
            </a:r>
            <a:endParaRPr sz="1100"/>
          </a:p>
        </p:txBody>
      </p:sp>
      <p:sp>
        <p:nvSpPr>
          <p:cNvPr id="902" name="Google Shape;902;p72"/>
          <p:cNvSpPr/>
          <p:nvPr/>
        </p:nvSpPr>
        <p:spPr>
          <a:xfrm>
            <a:off x="523980" y="2833284"/>
            <a:ext cx="5262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idea: Construct structural features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72"/>
          <p:cNvSpPr txBox="1"/>
          <p:nvPr/>
        </p:nvSpPr>
        <p:spPr>
          <a:xfrm>
            <a:off x="685420" y="4064456"/>
            <a:ext cx="6793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is suitable for temporal networks? Effective &amp; scalable</a:t>
            </a:r>
            <a:endParaRPr sz="1100"/>
          </a:p>
        </p:txBody>
      </p:sp>
      <p:pic>
        <p:nvPicPr>
          <p:cNvPr id="904" name="Google Shape;90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2830" y="1031400"/>
            <a:ext cx="3462374" cy="1801885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72"/>
          <p:cNvSpPr txBox="1"/>
          <p:nvPr/>
        </p:nvSpPr>
        <p:spPr>
          <a:xfrm>
            <a:off x="772331" y="3176823"/>
            <a:ext cx="45720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distance encoding (Li et al. 2020) as an example:  </a:t>
            </a:r>
            <a:endParaRPr sz="1100"/>
          </a:p>
        </p:txBody>
      </p:sp>
      <p:sp>
        <p:nvSpPr>
          <p:cNvPr id="906" name="Google Shape;906;p72"/>
          <p:cNvSpPr/>
          <p:nvPr/>
        </p:nvSpPr>
        <p:spPr>
          <a:xfrm>
            <a:off x="8042328" y="3206533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907" name="Google Shape;907;p72"/>
          <p:cNvSpPr/>
          <p:nvPr/>
        </p:nvSpPr>
        <p:spPr>
          <a:xfrm>
            <a:off x="7778167" y="3521744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100"/>
          </a:p>
        </p:txBody>
      </p:sp>
      <p:sp>
        <p:nvSpPr>
          <p:cNvPr id="908" name="Google Shape;908;p72"/>
          <p:cNvSpPr/>
          <p:nvPr/>
        </p:nvSpPr>
        <p:spPr>
          <a:xfrm>
            <a:off x="8261887" y="3521744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cxnSp>
        <p:nvCxnSpPr>
          <p:cNvPr id="909" name="Google Shape;909;p72"/>
          <p:cNvCxnSpPr>
            <a:stCxn id="907" idx="7"/>
            <a:endCxn id="906" idx="3"/>
          </p:cNvCxnSpPr>
          <p:nvPr/>
        </p:nvCxnSpPr>
        <p:spPr>
          <a:xfrm flipH="1" rot="10800000">
            <a:off x="7965607" y="3351267"/>
            <a:ext cx="1089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2"/>
          <p:cNvCxnSpPr>
            <a:stCxn id="908" idx="1"/>
            <a:endCxn id="906" idx="5"/>
          </p:cNvCxnSpPr>
          <p:nvPr/>
        </p:nvCxnSpPr>
        <p:spPr>
          <a:xfrm rot="10800000">
            <a:off x="8229846" y="3351267"/>
            <a:ext cx="642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1" name="Google Shape;911;p72"/>
          <p:cNvSpPr txBox="1"/>
          <p:nvPr/>
        </p:nvSpPr>
        <p:spPr>
          <a:xfrm>
            <a:off x="1022563" y="3503831"/>
            <a:ext cx="6371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a prediction for (u,v), associate a with an extra feature [1,1] to denote its shortest path distances to both u and v are 1’s. </a:t>
            </a:r>
            <a:endParaRPr sz="1100"/>
          </a:p>
        </p:txBody>
      </p:sp>
      <p:sp>
        <p:nvSpPr>
          <p:cNvPr id="912" name="Google Shape;912;p72"/>
          <p:cNvSpPr txBox="1"/>
          <p:nvPr/>
        </p:nvSpPr>
        <p:spPr>
          <a:xfrm>
            <a:off x="7911819" y="2930941"/>
            <a:ext cx="514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[1,1]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72"/>
          <p:cNvSpPr txBox="1"/>
          <p:nvPr/>
        </p:nvSpPr>
        <p:spPr>
          <a:xfrm>
            <a:off x="6374607" y="2946846"/>
            <a:ext cx="45720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encoding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72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5" name="Google Shape;915;p72"/>
          <p:cNvSpPr txBox="1"/>
          <p:nvPr/>
        </p:nvSpPr>
        <p:spPr>
          <a:xfrm>
            <a:off x="0" y="4702541"/>
            <a:ext cx="899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encoding: design provably more powerful neural networks for graph representation learning, Li et al. NeurIPS 2020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Labeling trick: A theory of using graph neural networks for multi-node representation learning, Zhang et al. NeurIPS 2021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73"/>
          <p:cNvSpPr txBox="1"/>
          <p:nvPr>
            <p:ph type="title"/>
          </p:nvPr>
        </p:nvSpPr>
        <p:spPr>
          <a:xfrm>
            <a:off x="1009050" y="159650"/>
            <a:ext cx="70299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b="1" lang="en" sz="3100">
                <a:solidFill>
                  <a:srgbClr val="C00000"/>
                </a:solidFill>
              </a:rPr>
              <a:t>N</a:t>
            </a:r>
            <a:r>
              <a:rPr lang="en" sz="3100">
                <a:solidFill>
                  <a:srgbClr val="C00000"/>
                </a:solidFill>
              </a:rPr>
              <a:t>eighborhood-</a:t>
            </a:r>
            <a:r>
              <a:rPr b="1" lang="en" sz="3100">
                <a:solidFill>
                  <a:srgbClr val="C00000"/>
                </a:solidFill>
              </a:rPr>
              <a:t>A</a:t>
            </a:r>
            <a:r>
              <a:rPr lang="en" sz="3100">
                <a:solidFill>
                  <a:srgbClr val="C00000"/>
                </a:solidFill>
              </a:rPr>
              <a:t>ware </a:t>
            </a:r>
            <a:r>
              <a:rPr b="1" lang="en" sz="3100">
                <a:solidFill>
                  <a:srgbClr val="C00000"/>
                </a:solidFill>
              </a:rPr>
              <a:t>T</a:t>
            </a:r>
            <a:r>
              <a:rPr lang="en" sz="3100">
                <a:solidFill>
                  <a:srgbClr val="C00000"/>
                </a:solidFill>
              </a:rPr>
              <a:t>emporal Network (NAT) </a:t>
            </a:r>
            <a:endParaRPr/>
          </a:p>
        </p:txBody>
      </p:sp>
      <p:sp>
        <p:nvSpPr>
          <p:cNvPr id="922" name="Google Shape;922;p73"/>
          <p:cNvSpPr txBox="1"/>
          <p:nvPr/>
        </p:nvSpPr>
        <p:spPr>
          <a:xfrm>
            <a:off x="647700" y="1257300"/>
            <a:ext cx="81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How to represent a node in a temporal network?</a:t>
            </a:r>
            <a:endParaRPr/>
          </a:p>
        </p:txBody>
      </p:sp>
      <p:sp>
        <p:nvSpPr>
          <p:cNvPr id="923" name="Google Shape;923;p73"/>
          <p:cNvSpPr txBox="1"/>
          <p:nvPr/>
        </p:nvSpPr>
        <p:spPr>
          <a:xfrm>
            <a:off x="1314449" y="1863850"/>
            <a:ext cx="49149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Long-vector representation that encodes all temporal and spatial features?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772331" y="-124670"/>
            <a:ext cx="7599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" sz="3200">
                <a:solidFill>
                  <a:srgbClr val="C00000"/>
                </a:solidFill>
              </a:rPr>
              <a:t>Temporal Networks in Network Science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3414891" y="2077731"/>
            <a:ext cx="25383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Network: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with common friends tend to know each other (Simmel, 1950).</a:t>
            </a:r>
            <a:endParaRPr sz="1300"/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8514" y="1868446"/>
            <a:ext cx="812412" cy="110572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617057" y="1098469"/>
            <a:ext cx="7703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Network science: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network structures evolves reflects the </a:t>
            </a:r>
            <a:r>
              <a:rPr lang="en" sz="2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fundamental laws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these complex systems.</a:t>
            </a:r>
            <a:endParaRPr sz="1100"/>
          </a:p>
        </p:txBody>
      </p:sp>
      <p:sp>
        <p:nvSpPr>
          <p:cNvPr id="188" name="Google Shape;188;p29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826" y="1868438"/>
            <a:ext cx="2231708" cy="146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5026" y="3444161"/>
            <a:ext cx="1931288" cy="111547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3190773" y="3487846"/>
            <a:ext cx="27624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2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biological/engineering control systems, positive stimuli are followed with negative stimuli (Mangan &amp; Alon, 2003).</a:t>
            </a:r>
            <a:endParaRPr sz="1300"/>
          </a:p>
        </p:txBody>
      </p:sp>
      <p:pic>
        <p:nvPicPr>
          <p:cNvPr descr="Fig. 1." id="192" name="Google Shape;19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6128" y="3515822"/>
            <a:ext cx="1529047" cy="97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53201" y="3543444"/>
            <a:ext cx="1123230" cy="91695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 txBox="1"/>
          <p:nvPr/>
        </p:nvSpPr>
        <p:spPr>
          <a:xfrm>
            <a:off x="114292" y="1752903"/>
            <a:ext cx="12834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Laws: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74"/>
          <p:cNvSpPr txBox="1"/>
          <p:nvPr>
            <p:ph type="title"/>
          </p:nvPr>
        </p:nvSpPr>
        <p:spPr>
          <a:xfrm>
            <a:off x="1009050" y="159650"/>
            <a:ext cx="70299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b="1" lang="en" sz="3100">
                <a:solidFill>
                  <a:srgbClr val="C00000"/>
                </a:solidFill>
              </a:rPr>
              <a:t>N</a:t>
            </a:r>
            <a:r>
              <a:rPr lang="en" sz="3100">
                <a:solidFill>
                  <a:srgbClr val="C00000"/>
                </a:solidFill>
              </a:rPr>
              <a:t>eighborhood-</a:t>
            </a:r>
            <a:r>
              <a:rPr b="1" lang="en" sz="3100">
                <a:solidFill>
                  <a:srgbClr val="C00000"/>
                </a:solidFill>
              </a:rPr>
              <a:t>A</a:t>
            </a:r>
            <a:r>
              <a:rPr lang="en" sz="3100">
                <a:solidFill>
                  <a:srgbClr val="C00000"/>
                </a:solidFill>
              </a:rPr>
              <a:t>ware </a:t>
            </a:r>
            <a:r>
              <a:rPr b="1" lang="en" sz="3100">
                <a:solidFill>
                  <a:srgbClr val="C00000"/>
                </a:solidFill>
              </a:rPr>
              <a:t>T</a:t>
            </a:r>
            <a:r>
              <a:rPr lang="en" sz="3100">
                <a:solidFill>
                  <a:srgbClr val="C00000"/>
                </a:solidFill>
              </a:rPr>
              <a:t>emporal Network (NAT) </a:t>
            </a:r>
            <a:endParaRPr/>
          </a:p>
        </p:txBody>
      </p:sp>
      <p:sp>
        <p:nvSpPr>
          <p:cNvPr id="930" name="Google Shape;930;p74"/>
          <p:cNvSpPr txBox="1"/>
          <p:nvPr/>
        </p:nvSpPr>
        <p:spPr>
          <a:xfrm>
            <a:off x="647700" y="1257300"/>
            <a:ext cx="81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355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How to represent a node in a temporal network?</a:t>
            </a:r>
            <a:endParaRPr/>
          </a:p>
        </p:txBody>
      </p:sp>
      <p:sp>
        <p:nvSpPr>
          <p:cNvPr id="931" name="Google Shape;931;p74"/>
          <p:cNvSpPr txBox="1"/>
          <p:nvPr/>
        </p:nvSpPr>
        <p:spPr>
          <a:xfrm>
            <a:off x="1314449" y="1863850"/>
            <a:ext cx="49149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Long-vector representation that encodes all temporal and spatial features?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75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8" name="Google Shape;938;p75"/>
          <p:cNvSpPr txBox="1"/>
          <p:nvPr/>
        </p:nvSpPr>
        <p:spPr>
          <a:xfrm>
            <a:off x="504888" y="1014500"/>
            <a:ext cx="8341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Computational Overhead of CAWN: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queried node pair, random walks need to be sampled.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355600" lvl="0" marL="355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relative position encoding needs to be computed online.</a:t>
            </a:r>
            <a:endParaRPr sz="1100"/>
          </a:p>
        </p:txBody>
      </p:sp>
      <p:sp>
        <p:nvSpPr>
          <p:cNvPr id="939" name="Google Shape;939;p75"/>
          <p:cNvSpPr txBox="1"/>
          <p:nvPr/>
        </p:nvSpPr>
        <p:spPr>
          <a:xfrm>
            <a:off x="0" y="0"/>
            <a:ext cx="88461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Issues of Previous Approaches (</a:t>
            </a:r>
            <a:r>
              <a:rPr lang="en" sz="3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Scalability</a:t>
            </a:r>
            <a:r>
              <a:rPr lang="en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75"/>
          <p:cNvSpPr txBox="1"/>
          <p:nvPr/>
        </p:nvSpPr>
        <p:spPr>
          <a:xfrm>
            <a:off x="667813" y="37054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 [(0, 1, 0), (0, 1, 0)] 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941" name="Google Shape;941;p75"/>
          <p:cNvSpPr txBox="1"/>
          <p:nvPr/>
        </p:nvSpPr>
        <p:spPr>
          <a:xfrm>
            <a:off x="456750" y="3305225"/>
            <a:ext cx="79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0 hop  1 hop  2 hops</a:t>
            </a:r>
            <a:endParaRPr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2" name="Google Shape;942;p75"/>
          <p:cNvCxnSpPr/>
          <p:nvPr/>
        </p:nvCxnSpPr>
        <p:spPr>
          <a:xfrm>
            <a:off x="824425" y="3575475"/>
            <a:ext cx="132600" cy="23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3" name="Google Shape;943;p75"/>
          <p:cNvCxnSpPr/>
          <p:nvPr/>
        </p:nvCxnSpPr>
        <p:spPr>
          <a:xfrm flipH="1">
            <a:off x="1169575" y="3535450"/>
            <a:ext cx="35100" cy="2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4" name="Google Shape;944;p75"/>
          <p:cNvCxnSpPr/>
          <p:nvPr/>
        </p:nvCxnSpPr>
        <p:spPr>
          <a:xfrm flipH="1">
            <a:off x="1397425" y="3595475"/>
            <a:ext cx="187500" cy="17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76"/>
          <p:cNvSpPr txBox="1"/>
          <p:nvPr/>
        </p:nvSpPr>
        <p:spPr>
          <a:xfrm>
            <a:off x="744013" y="31720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 [(0, 1, 0), (0, 1, 0)] 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950" name="Google Shape;950;p76"/>
          <p:cNvSpPr txBox="1"/>
          <p:nvPr/>
        </p:nvSpPr>
        <p:spPr>
          <a:xfrm>
            <a:off x="323400" y="3273675"/>
            <a:ext cx="790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0 hop  1 hop  2 hops</a:t>
            </a:r>
            <a:endParaRPr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1" name="Google Shape;951;p76"/>
          <p:cNvCxnSpPr/>
          <p:nvPr/>
        </p:nvCxnSpPr>
        <p:spPr>
          <a:xfrm>
            <a:off x="900625" y="3042075"/>
            <a:ext cx="132600" cy="23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2" name="Google Shape;952;p76"/>
          <p:cNvCxnSpPr/>
          <p:nvPr/>
        </p:nvCxnSpPr>
        <p:spPr>
          <a:xfrm flipH="1">
            <a:off x="1245775" y="3002050"/>
            <a:ext cx="35100" cy="2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3" name="Google Shape;953;p76"/>
          <p:cNvCxnSpPr/>
          <p:nvPr/>
        </p:nvCxnSpPr>
        <p:spPr>
          <a:xfrm flipH="1">
            <a:off x="1473625" y="3062075"/>
            <a:ext cx="187500" cy="17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4" name="Google Shape;954;p76"/>
          <p:cNvSpPr/>
          <p:nvPr/>
        </p:nvSpPr>
        <p:spPr>
          <a:xfrm>
            <a:off x="3480389" y="2319180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955" name="Google Shape;955;p76"/>
          <p:cNvSpPr/>
          <p:nvPr/>
        </p:nvSpPr>
        <p:spPr>
          <a:xfrm>
            <a:off x="3216228" y="2634392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100"/>
          </a:p>
        </p:txBody>
      </p:sp>
      <p:sp>
        <p:nvSpPr>
          <p:cNvPr id="956" name="Google Shape;956;p76"/>
          <p:cNvSpPr/>
          <p:nvPr/>
        </p:nvSpPr>
        <p:spPr>
          <a:xfrm>
            <a:off x="3699948" y="2634392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cxnSp>
        <p:nvCxnSpPr>
          <p:cNvPr id="957" name="Google Shape;957;p76"/>
          <p:cNvCxnSpPr>
            <a:stCxn id="955" idx="7"/>
            <a:endCxn id="954" idx="3"/>
          </p:cNvCxnSpPr>
          <p:nvPr/>
        </p:nvCxnSpPr>
        <p:spPr>
          <a:xfrm flipH="1" rot="10800000">
            <a:off x="3403669" y="2463915"/>
            <a:ext cx="1089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76"/>
          <p:cNvCxnSpPr>
            <a:stCxn id="956" idx="1"/>
            <a:endCxn id="954" idx="5"/>
          </p:cNvCxnSpPr>
          <p:nvPr/>
        </p:nvCxnSpPr>
        <p:spPr>
          <a:xfrm rot="10800000">
            <a:off x="3667908" y="2463915"/>
            <a:ext cx="642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772331" y="-124670"/>
            <a:ext cx="7599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" sz="3200">
                <a:solidFill>
                  <a:srgbClr val="C00000"/>
                </a:solidFill>
              </a:rPr>
              <a:t>Issues of Previous Approaches </a:t>
            </a:r>
            <a:r>
              <a:rPr lang="en" sz="3200">
                <a:solidFill>
                  <a:srgbClr val="2E75B5"/>
                </a:solidFill>
              </a:rPr>
              <a:t>(Effectiveness)</a:t>
            </a:r>
            <a:endParaRPr sz="3200">
              <a:solidFill>
                <a:srgbClr val="C00000"/>
              </a:solidFill>
            </a:endParaRPr>
          </a:p>
        </p:txBody>
      </p:sp>
      <p:pic>
        <p:nvPicPr>
          <p:cNvPr id="201" name="Google Shape;2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3049" y="786475"/>
            <a:ext cx="4048799" cy="210706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 txBox="1"/>
          <p:nvPr/>
        </p:nvSpPr>
        <p:spPr>
          <a:xfrm>
            <a:off x="513648" y="1088361"/>
            <a:ext cx="3809400" cy="12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273050" lvl="0" marL="2667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GNNs cannot capture structural features that involve multiple nodes of interest, such as triadic closure</a:t>
            </a:r>
            <a:endParaRPr sz="1100"/>
          </a:p>
        </p:txBody>
      </p:sp>
      <p:sp>
        <p:nvSpPr>
          <p:cNvPr id="203" name="Google Shape;203;p30"/>
          <p:cNvSpPr txBox="1"/>
          <p:nvPr/>
        </p:nvSpPr>
        <p:spPr>
          <a:xfrm>
            <a:off x="717617" y="2540731"/>
            <a:ext cx="4572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[You et al. 2019]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[Srinivasan &amp; Bruno 2020]</a:t>
            </a:r>
            <a:endParaRPr sz="1100"/>
          </a:p>
        </p:txBody>
      </p:sp>
      <p:sp>
        <p:nvSpPr>
          <p:cNvPr id="204" name="Google Shape;204;p30"/>
          <p:cNvSpPr txBox="1"/>
          <p:nvPr/>
        </p:nvSpPr>
        <p:spPr>
          <a:xfrm>
            <a:off x="491600" y="3217684"/>
            <a:ext cx="76380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273050" lvl="0" marL="266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Temporal network representation learning, if following GNN-type computation, will fail to learn such information. </a:t>
            </a:r>
            <a:endParaRPr sz="1100"/>
          </a:p>
        </p:txBody>
      </p:sp>
      <p:sp>
        <p:nvSpPr>
          <p:cNvPr id="205" name="Google Shape;205;p30"/>
          <p:cNvSpPr/>
          <p:nvPr/>
        </p:nvSpPr>
        <p:spPr>
          <a:xfrm>
            <a:off x="3480389" y="2319180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206" name="Google Shape;206;p30"/>
          <p:cNvSpPr/>
          <p:nvPr/>
        </p:nvSpPr>
        <p:spPr>
          <a:xfrm>
            <a:off x="3216228" y="2634392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100"/>
          </a:p>
        </p:txBody>
      </p:sp>
      <p:sp>
        <p:nvSpPr>
          <p:cNvPr id="207" name="Google Shape;207;p30"/>
          <p:cNvSpPr/>
          <p:nvPr/>
        </p:nvSpPr>
        <p:spPr>
          <a:xfrm>
            <a:off x="3699948" y="2634392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cxnSp>
        <p:nvCxnSpPr>
          <p:cNvPr id="208" name="Google Shape;208;p30"/>
          <p:cNvCxnSpPr>
            <a:stCxn id="206" idx="7"/>
            <a:endCxn id="205" idx="3"/>
          </p:cNvCxnSpPr>
          <p:nvPr/>
        </p:nvCxnSpPr>
        <p:spPr>
          <a:xfrm flipH="1" rot="10800000">
            <a:off x="3403669" y="2463915"/>
            <a:ext cx="1089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30"/>
          <p:cNvCxnSpPr>
            <a:stCxn id="207" idx="1"/>
            <a:endCxn id="205" idx="5"/>
          </p:cNvCxnSpPr>
          <p:nvPr/>
        </p:nvCxnSpPr>
        <p:spPr>
          <a:xfrm rot="10800000">
            <a:off x="3667908" y="2463915"/>
            <a:ext cx="642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0" name="Google Shape;210;p30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30"/>
          <p:cNvSpPr txBox="1"/>
          <p:nvPr/>
        </p:nvSpPr>
        <p:spPr>
          <a:xfrm>
            <a:off x="107324" y="4720241"/>
            <a:ext cx="9036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Position-aware Graph Neural Networks, You et al., ICML 2019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Equivalence between Positional Node Embeddings and Structural Graph Representations, Srinivasan &amp; Bruno ICLR 2020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772331" y="-124670"/>
            <a:ext cx="7599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" sz="3200">
                <a:solidFill>
                  <a:srgbClr val="C00000"/>
                </a:solidFill>
              </a:rPr>
              <a:t>Issues of Previous Approaches </a:t>
            </a:r>
            <a:r>
              <a:rPr lang="en" sz="3200">
                <a:solidFill>
                  <a:srgbClr val="2E75B5"/>
                </a:solidFill>
              </a:rPr>
              <a:t>(Effectiveness)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218" name="Google Shape;218;p31"/>
          <p:cNvSpPr/>
          <p:nvPr/>
        </p:nvSpPr>
        <p:spPr>
          <a:xfrm>
            <a:off x="523980" y="1145601"/>
            <a:ext cx="29274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Works over static graphs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899988" y="1515921"/>
            <a:ext cx="62421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SEAL (Zhang et al. 2018) 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encoding (Li et al. 2020)  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Labeling trick (Zhang et al. 2021)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SUREL (Yin et al. 2022)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ELPH (Chamberlain et al. 2022)</a:t>
            </a:r>
            <a:endParaRPr sz="1100"/>
          </a:p>
        </p:txBody>
      </p:sp>
      <p:sp>
        <p:nvSpPr>
          <p:cNvPr id="220" name="Google Shape;220;p31"/>
          <p:cNvSpPr/>
          <p:nvPr/>
        </p:nvSpPr>
        <p:spPr>
          <a:xfrm>
            <a:off x="523980" y="2833284"/>
            <a:ext cx="5262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idea: Construct structural features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685420" y="4064456"/>
            <a:ext cx="6793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is suitable for temporal networks? Effective &amp; scalable</a:t>
            </a:r>
            <a:endParaRPr sz="1100"/>
          </a:p>
        </p:txBody>
      </p:sp>
      <p:pic>
        <p:nvPicPr>
          <p:cNvPr id="222" name="Google Shape;22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2830" y="1031400"/>
            <a:ext cx="3462374" cy="180188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772331" y="3176823"/>
            <a:ext cx="45720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distance encoding (Li et al. 2020) as an example:  </a:t>
            </a:r>
            <a:endParaRPr sz="1100"/>
          </a:p>
        </p:txBody>
      </p:sp>
      <p:sp>
        <p:nvSpPr>
          <p:cNvPr id="224" name="Google Shape;224;p31"/>
          <p:cNvSpPr/>
          <p:nvPr/>
        </p:nvSpPr>
        <p:spPr>
          <a:xfrm>
            <a:off x="8042328" y="3206533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225" name="Google Shape;225;p31"/>
          <p:cNvSpPr/>
          <p:nvPr/>
        </p:nvSpPr>
        <p:spPr>
          <a:xfrm>
            <a:off x="7778167" y="3521744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100"/>
          </a:p>
        </p:txBody>
      </p:sp>
      <p:sp>
        <p:nvSpPr>
          <p:cNvPr id="226" name="Google Shape;226;p31"/>
          <p:cNvSpPr/>
          <p:nvPr/>
        </p:nvSpPr>
        <p:spPr>
          <a:xfrm>
            <a:off x="8261887" y="3521744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cxnSp>
        <p:nvCxnSpPr>
          <p:cNvPr id="227" name="Google Shape;227;p31"/>
          <p:cNvCxnSpPr>
            <a:stCxn id="225" idx="7"/>
            <a:endCxn id="224" idx="3"/>
          </p:cNvCxnSpPr>
          <p:nvPr/>
        </p:nvCxnSpPr>
        <p:spPr>
          <a:xfrm flipH="1" rot="10800000">
            <a:off x="7965607" y="3351267"/>
            <a:ext cx="1089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31"/>
          <p:cNvCxnSpPr>
            <a:stCxn id="226" idx="1"/>
            <a:endCxn id="224" idx="5"/>
          </p:cNvCxnSpPr>
          <p:nvPr/>
        </p:nvCxnSpPr>
        <p:spPr>
          <a:xfrm rot="10800000">
            <a:off x="8229846" y="3351267"/>
            <a:ext cx="642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31"/>
          <p:cNvSpPr txBox="1"/>
          <p:nvPr/>
        </p:nvSpPr>
        <p:spPr>
          <a:xfrm>
            <a:off x="1022563" y="3503831"/>
            <a:ext cx="6371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a prediction for (u,v), associate a with an extra feature [1,1] to denote its shortest path distances to both u and v are 1’s. </a:t>
            </a:r>
            <a:endParaRPr sz="1100"/>
          </a:p>
        </p:txBody>
      </p:sp>
      <p:sp>
        <p:nvSpPr>
          <p:cNvPr id="230" name="Google Shape;230;p31"/>
          <p:cNvSpPr txBox="1"/>
          <p:nvPr/>
        </p:nvSpPr>
        <p:spPr>
          <a:xfrm>
            <a:off x="7911819" y="2930941"/>
            <a:ext cx="514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[1,1]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6374607" y="2946846"/>
            <a:ext cx="45720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encoding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1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31"/>
          <p:cNvSpPr txBox="1"/>
          <p:nvPr/>
        </p:nvSpPr>
        <p:spPr>
          <a:xfrm>
            <a:off x="0" y="4702541"/>
            <a:ext cx="899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encoding: design provably more powerful neural networks for graph representation learning, Li et al. NeurIPS 2020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Labeling trick: A theory of using graph neural networks for multi-node representation learning, Zhang et al. NeurIPS 2021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type="title"/>
          </p:nvPr>
        </p:nvSpPr>
        <p:spPr>
          <a:xfrm>
            <a:off x="772331" y="-124670"/>
            <a:ext cx="7599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" sz="3200">
                <a:solidFill>
                  <a:srgbClr val="C00000"/>
                </a:solidFill>
              </a:rPr>
              <a:t>Issues of Previous Approaches </a:t>
            </a:r>
            <a:r>
              <a:rPr lang="en" sz="3200">
                <a:solidFill>
                  <a:srgbClr val="2E75B5"/>
                </a:solidFill>
              </a:rPr>
              <a:t>(</a:t>
            </a:r>
            <a:r>
              <a:rPr lang="en" sz="3200">
                <a:solidFill>
                  <a:srgbClr val="2E75B5"/>
                </a:solidFill>
              </a:rPr>
              <a:t>Effectiveness)</a:t>
            </a:r>
            <a:endParaRPr sz="3200">
              <a:solidFill>
                <a:srgbClr val="C00000"/>
              </a:solidFill>
            </a:endParaRPr>
          </a:p>
        </p:txBody>
      </p:sp>
      <p:pic>
        <p:nvPicPr>
          <p:cNvPr id="240" name="Google Shape;24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99" y="1021363"/>
            <a:ext cx="3928541" cy="20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 txBox="1"/>
          <p:nvPr/>
        </p:nvSpPr>
        <p:spPr>
          <a:xfrm>
            <a:off x="513648" y="1088361"/>
            <a:ext cx="3809400" cy="12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273050" lvl="0" marL="2667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Traditional </a:t>
            </a:r>
            <a:r>
              <a:rPr lang="en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GNNs cannot capture structural features that involve multiple nodes of interest, such as triadic closure.</a:t>
            </a:r>
            <a:endParaRPr sz="1100"/>
          </a:p>
        </p:txBody>
      </p:sp>
      <p:sp>
        <p:nvSpPr>
          <p:cNvPr id="242" name="Google Shape;242;p32"/>
          <p:cNvSpPr txBox="1"/>
          <p:nvPr/>
        </p:nvSpPr>
        <p:spPr>
          <a:xfrm>
            <a:off x="898845" y="2251750"/>
            <a:ext cx="20853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[You et al. 2019]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[Srinivasan &amp; Bruno 2020]</a:t>
            </a:r>
            <a:b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[Li et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al. 2020]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2"/>
          <p:cNvSpPr txBox="1"/>
          <p:nvPr/>
        </p:nvSpPr>
        <p:spPr>
          <a:xfrm>
            <a:off x="491600" y="3217677"/>
            <a:ext cx="7638000" cy="1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273050" lvl="0" marL="266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Char char="•"/>
            </a:pPr>
            <a:r>
              <a:rPr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Temporal network representation learning, if following GNN-type computation, will fail to learn such information. </a:t>
            </a:r>
            <a:endParaRPr sz="19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DyRep (Trivedi et al., 2017; 2019); JODIE (Kumar et al., 2019);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TGN (Rossi et al., 2020); TGAT (Xu et al., 2020);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3480389" y="2319180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245" name="Google Shape;245;p32"/>
          <p:cNvSpPr/>
          <p:nvPr/>
        </p:nvSpPr>
        <p:spPr>
          <a:xfrm>
            <a:off x="3216228" y="2634392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100"/>
          </a:p>
        </p:txBody>
      </p:sp>
      <p:sp>
        <p:nvSpPr>
          <p:cNvPr id="246" name="Google Shape;246;p32"/>
          <p:cNvSpPr/>
          <p:nvPr/>
        </p:nvSpPr>
        <p:spPr>
          <a:xfrm>
            <a:off x="3699948" y="2634392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cxnSp>
        <p:nvCxnSpPr>
          <p:cNvPr id="247" name="Google Shape;247;p32"/>
          <p:cNvCxnSpPr>
            <a:stCxn id="245" idx="7"/>
            <a:endCxn id="244" idx="3"/>
          </p:cNvCxnSpPr>
          <p:nvPr/>
        </p:nvCxnSpPr>
        <p:spPr>
          <a:xfrm flipH="1" rot="10800000">
            <a:off x="3403669" y="2463915"/>
            <a:ext cx="1089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32"/>
          <p:cNvCxnSpPr>
            <a:stCxn id="246" idx="1"/>
            <a:endCxn id="244" idx="5"/>
          </p:cNvCxnSpPr>
          <p:nvPr/>
        </p:nvCxnSpPr>
        <p:spPr>
          <a:xfrm rot="10800000">
            <a:off x="3667908" y="2463915"/>
            <a:ext cx="642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" name="Google Shape;249;p32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32"/>
          <p:cNvSpPr txBox="1"/>
          <p:nvPr/>
        </p:nvSpPr>
        <p:spPr>
          <a:xfrm>
            <a:off x="53549" y="4568766"/>
            <a:ext cx="90369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Position-aware Graph Neural Networks, You et al., ICML 2019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Equivalence between Positional Node Embeddings and Structural Graph Representations, Srinivasan &amp; Bruno ICLR 2020</a:t>
            </a:r>
            <a:b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encoding: design provably more powerful neural networks for graph representation learning, Li et al. NeurIPS 2020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>
            <p:ph type="title"/>
          </p:nvPr>
        </p:nvSpPr>
        <p:spPr>
          <a:xfrm>
            <a:off x="772331" y="-124670"/>
            <a:ext cx="7599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" sz="3200">
                <a:solidFill>
                  <a:srgbClr val="C00000"/>
                </a:solidFill>
              </a:rPr>
              <a:t>Issues of Previous Approaches </a:t>
            </a:r>
            <a:r>
              <a:rPr lang="en" sz="3200">
                <a:solidFill>
                  <a:srgbClr val="0070C0"/>
                </a:solidFill>
              </a:rPr>
              <a:t>(Effectiveness)</a:t>
            </a:r>
            <a:endParaRPr sz="3200">
              <a:solidFill>
                <a:srgbClr val="0070C0"/>
              </a:solidFill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523980" y="1145601"/>
            <a:ext cx="29274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Works over static graphs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899988" y="1515921"/>
            <a:ext cx="62421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SEAL (Zhang et al. 2018) 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encoding (Li et al. 2020)  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Labeling trick (Zhang et al. 2021)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SUREL (Yin et al. 2022)</a:t>
            </a:r>
            <a:endParaRPr sz="1100"/>
          </a:p>
          <a:p>
            <a:pPr indent="-266700" lvl="0" marL="266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ELPH (Chamberlain et al. 2022)</a:t>
            </a:r>
            <a:endParaRPr sz="1100"/>
          </a:p>
        </p:txBody>
      </p:sp>
      <p:sp>
        <p:nvSpPr>
          <p:cNvPr id="259" name="Google Shape;259;p33"/>
          <p:cNvSpPr/>
          <p:nvPr/>
        </p:nvSpPr>
        <p:spPr>
          <a:xfrm>
            <a:off x="523980" y="2833284"/>
            <a:ext cx="5262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idea: Construct structural features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3"/>
          <p:cNvSpPr txBox="1"/>
          <p:nvPr/>
        </p:nvSpPr>
        <p:spPr>
          <a:xfrm>
            <a:off x="685420" y="4064456"/>
            <a:ext cx="6793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is suitable for temporal networks? Effective &amp; scalable</a:t>
            </a:r>
            <a:endParaRPr sz="1100"/>
          </a:p>
        </p:txBody>
      </p:sp>
      <p:pic>
        <p:nvPicPr>
          <p:cNvPr id="261" name="Google Shape;2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2830" y="1031400"/>
            <a:ext cx="3462374" cy="180188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 txBox="1"/>
          <p:nvPr/>
        </p:nvSpPr>
        <p:spPr>
          <a:xfrm>
            <a:off x="772331" y="3176823"/>
            <a:ext cx="45720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distance encoding (Li et al. 2020) as an example:  </a:t>
            </a:r>
            <a:endParaRPr sz="1100"/>
          </a:p>
        </p:txBody>
      </p:sp>
      <p:sp>
        <p:nvSpPr>
          <p:cNvPr id="263" name="Google Shape;263;p33"/>
          <p:cNvSpPr/>
          <p:nvPr/>
        </p:nvSpPr>
        <p:spPr>
          <a:xfrm>
            <a:off x="8042328" y="3206533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100"/>
          </a:p>
        </p:txBody>
      </p:sp>
      <p:sp>
        <p:nvSpPr>
          <p:cNvPr id="264" name="Google Shape;264;p33"/>
          <p:cNvSpPr/>
          <p:nvPr/>
        </p:nvSpPr>
        <p:spPr>
          <a:xfrm>
            <a:off x="7778167" y="3521744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1100"/>
          </a:p>
        </p:txBody>
      </p:sp>
      <p:sp>
        <p:nvSpPr>
          <p:cNvPr id="265" name="Google Shape;265;p33"/>
          <p:cNvSpPr/>
          <p:nvPr/>
        </p:nvSpPr>
        <p:spPr>
          <a:xfrm>
            <a:off x="8261887" y="3521744"/>
            <a:ext cx="219600" cy="16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100"/>
          </a:p>
        </p:txBody>
      </p:sp>
      <p:cxnSp>
        <p:nvCxnSpPr>
          <p:cNvPr id="266" name="Google Shape;266;p33"/>
          <p:cNvCxnSpPr>
            <a:stCxn id="264" idx="7"/>
            <a:endCxn id="263" idx="3"/>
          </p:cNvCxnSpPr>
          <p:nvPr/>
        </p:nvCxnSpPr>
        <p:spPr>
          <a:xfrm flipH="1" rot="10800000">
            <a:off x="7965607" y="3351267"/>
            <a:ext cx="1089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33"/>
          <p:cNvCxnSpPr>
            <a:stCxn id="265" idx="1"/>
            <a:endCxn id="263" idx="5"/>
          </p:cNvCxnSpPr>
          <p:nvPr/>
        </p:nvCxnSpPr>
        <p:spPr>
          <a:xfrm rot="10800000">
            <a:off x="8229846" y="3351267"/>
            <a:ext cx="64200" cy="195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8" name="Google Shape;268;p33"/>
          <p:cNvSpPr txBox="1"/>
          <p:nvPr/>
        </p:nvSpPr>
        <p:spPr>
          <a:xfrm>
            <a:off x="1022563" y="3503831"/>
            <a:ext cx="6371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a prediction for (</a:t>
            </a: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associate </a:t>
            </a: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an extra feature [1,1] to denote its shortest path distances to both </a:t>
            </a: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1’s. </a:t>
            </a:r>
            <a:endParaRPr sz="1100"/>
          </a:p>
        </p:txBody>
      </p:sp>
      <p:sp>
        <p:nvSpPr>
          <p:cNvPr id="269" name="Google Shape;269;p33"/>
          <p:cNvSpPr txBox="1"/>
          <p:nvPr/>
        </p:nvSpPr>
        <p:spPr>
          <a:xfrm>
            <a:off x="7911819" y="2930941"/>
            <a:ext cx="514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[1,1]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3"/>
          <p:cNvSpPr txBox="1"/>
          <p:nvPr/>
        </p:nvSpPr>
        <p:spPr>
          <a:xfrm>
            <a:off x="6374607" y="2946846"/>
            <a:ext cx="45720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encoding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3"/>
          <p:cNvSpPr txBox="1"/>
          <p:nvPr>
            <p:ph idx="12" type="sldNum"/>
          </p:nvPr>
        </p:nvSpPr>
        <p:spPr>
          <a:xfrm>
            <a:off x="5381625" y="3351982"/>
            <a:ext cx="1714500" cy="1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100" lIns="72225" spcFirstLastPara="1" rIns="72225" wrap="square" tIns="361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33"/>
          <p:cNvSpPr txBox="1"/>
          <p:nvPr/>
        </p:nvSpPr>
        <p:spPr>
          <a:xfrm>
            <a:off x="0" y="4702541"/>
            <a:ext cx="89937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100" lIns="72225" spcFirstLastPara="1" rIns="72225" wrap="square" tIns="36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encoding: design provably more powerful neural networks for graph representation learning, Li et al. NeurIPS 2020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Labeling trick: A theory of using graph neural networks for multi-node representation learning, Zhang et al. NeurIPS 2021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主题​​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